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09" r:id="rId2"/>
    <p:sldId id="310" r:id="rId3"/>
    <p:sldId id="311" r:id="rId4"/>
    <p:sldId id="312" r:id="rId5"/>
    <p:sldId id="313" r:id="rId6"/>
    <p:sldId id="314" r:id="rId7"/>
    <p:sldId id="315" r:id="rId8"/>
    <p:sldId id="316" r:id="rId9"/>
    <p:sldId id="317" r:id="rId10"/>
    <p:sldId id="318" r:id="rId11"/>
    <p:sldId id="319" r:id="rId12"/>
    <p:sldId id="322" r:id="rId13"/>
    <p:sldId id="323" r:id="rId14"/>
    <p:sldId id="324" r:id="rId15"/>
    <p:sldId id="325" r:id="rId16"/>
    <p:sldId id="32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5A48"/>
    <a:srgbClr val="005551"/>
    <a:srgbClr val="B72E91"/>
    <a:srgbClr val="293B97"/>
    <a:srgbClr val="1E2785"/>
    <a:srgbClr val="313131"/>
    <a:srgbClr val="1E297F"/>
    <a:srgbClr val="424242"/>
    <a:srgbClr val="F4F4F4"/>
    <a:srgbClr val="F4F4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50" autoAdjust="0"/>
    <p:restoredTop sz="95748" autoAdjust="0"/>
  </p:normalViewPr>
  <p:slideViewPr>
    <p:cSldViewPr snapToGrid="0" snapToObjects="1" showGuides="1">
      <p:cViewPr>
        <p:scale>
          <a:sx n="90" d="100"/>
          <a:sy n="90" d="100"/>
        </p:scale>
        <p:origin x="416" y="6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0" d="100"/>
        <a:sy n="9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377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DBB95-2919-BA49-BF3E-F989F8D69C19}" type="datetimeFigureOut">
              <a:rPr lang="en-US" smtClean="0"/>
              <a:t>5/24/25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869F8-E71A-D14F-A8BC-587CDE7D4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jpg>
</file>

<file path=ppt/media/image13.jpeg>
</file>

<file path=ppt/media/image14.png>
</file>

<file path=ppt/media/image15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E34D1-F639-E448-89D5-A8813FF58557}" type="datetimeFigureOut">
              <a:rPr lang="en-US" smtClean="0"/>
              <a:t>5/24/25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lv-LV"/>
              <a:t>Click to edit Master text styles</a:t>
            </a:r>
          </a:p>
          <a:p>
            <a:pPr lvl="1"/>
            <a:r>
              <a:rPr lang="lv-LV"/>
              <a:t>Second level</a:t>
            </a:r>
          </a:p>
          <a:p>
            <a:pPr lvl="2"/>
            <a:r>
              <a:rPr lang="lv-LV"/>
              <a:t>Third level</a:t>
            </a:r>
          </a:p>
          <a:p>
            <a:pPr lvl="3"/>
            <a:r>
              <a:rPr lang="lv-LV"/>
              <a:t>Fourth level</a:t>
            </a:r>
          </a:p>
          <a:p>
            <a:pPr lvl="4"/>
            <a:r>
              <a:rPr lang="lv-LV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579E2-A0C5-8541-B354-36B522AD532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579E2-A0C5-8541-B354-36B522AD53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59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sla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33777" y="4695825"/>
            <a:ext cx="10803467" cy="495300"/>
          </a:xfr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2700">
                <a:solidFill>
                  <a:schemeClr val="bg1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endParaRPr lang="en-US" sz="27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34484" y="5372101"/>
            <a:ext cx="10803467" cy="276225"/>
          </a:xfrm>
        </p:spPr>
        <p:txBody>
          <a:bodyPr>
            <a:noAutofit/>
          </a:bodyPr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dirty="0"/>
              <a:t>Vārds, uzvārds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34484" y="56483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sz="1400" dirty="0"/>
              <a:t>Amats</a:t>
            </a:r>
            <a:endParaRPr lang="lv-LV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734484" y="2705100"/>
            <a:ext cx="10803467" cy="1809750"/>
          </a:xfrm>
        </p:spPr>
        <p:txBody>
          <a:bodyPr>
            <a:normAutofit/>
          </a:bodyPr>
          <a:lstStyle>
            <a:lvl1pPr marL="0" indent="0" algn="ctr">
              <a:buNone/>
              <a:defRPr sz="55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dirty="0"/>
              <a:t>Jaunas prezentācijas nosaukums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32367" y="61055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lv-LV" sz="1400" dirty="0"/>
              <a:t>Datums</a:t>
            </a:r>
            <a:endParaRPr lang="lv-LV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130328"/>
            <a:ext cx="6815667" cy="4995835"/>
          </a:xfrm>
        </p:spPr>
        <p:txBody>
          <a:bodyPr/>
          <a:lstStyle>
            <a:lvl1pPr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>
              <a:defRPr sz="1400">
                <a:solidFill>
                  <a:srgbClr val="005551"/>
                </a:solidFill>
              </a:defRPr>
            </a:lvl3pPr>
            <a:lvl4pPr>
              <a:defRPr sz="1400">
                <a:solidFill>
                  <a:srgbClr val="005551"/>
                </a:solidFill>
              </a:defRPr>
            </a:lvl4pPr>
            <a:lvl5pPr>
              <a:defRPr sz="1400">
                <a:solidFill>
                  <a:srgbClr val="00555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57231"/>
            <a:ext cx="4011084" cy="3468931"/>
          </a:xfrm>
        </p:spPr>
        <p:txBody>
          <a:bodyPr/>
          <a:lstStyle>
            <a:lvl1pPr marL="0" indent="0">
              <a:buNone/>
              <a:defRPr sz="1400">
                <a:solidFill>
                  <a:srgbClr val="00555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609601" y="1130328"/>
            <a:ext cx="4011084" cy="1431924"/>
          </a:xfrm>
        </p:spPr>
        <p:txBody>
          <a:bodyPr>
            <a:noAutofit/>
          </a:bodyPr>
          <a:lstStyle>
            <a:lvl1pPr marL="0" indent="0">
              <a:buNone/>
              <a:defRPr sz="3600" baseline="0">
                <a:solidFill>
                  <a:srgbClr val="00555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28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4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43468" y="1182076"/>
            <a:ext cx="10938933" cy="5015523"/>
          </a:xfrm>
        </p:spPr>
        <p:txBody>
          <a:bodyPr/>
          <a:lstStyle>
            <a:lvl1pPr>
              <a:defRPr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47004" y="1182078"/>
            <a:ext cx="5471573" cy="2370665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6242755" y="1182077"/>
            <a:ext cx="5339644" cy="4821320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647004" y="3632731"/>
            <a:ext cx="5471573" cy="2370665"/>
          </a:xfrm>
        </p:spPr>
        <p:txBody>
          <a:bodyPr>
            <a:normAutofit/>
          </a:bodyPr>
          <a:lstStyle>
            <a:lvl1pPr>
              <a:defRPr sz="2000">
                <a:solidFill>
                  <a:srgbClr val="989898"/>
                </a:solidFill>
              </a:defRPr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ēli 5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810541" y="3669503"/>
            <a:ext cx="4145439" cy="2001761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8970314" y="1523278"/>
            <a:ext cx="1977913" cy="199503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6811364" y="1523278"/>
            <a:ext cx="1977913" cy="199503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lv-LV" dirty="0"/>
              <a:t>Drag picture to placeholder or click icon to add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609601" y="1182079"/>
            <a:ext cx="4712305" cy="4807487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3pPr>
            <a:lvl4pPr>
              <a:buSzPct val="75000"/>
              <a:defRPr sz="1400">
                <a:solidFill>
                  <a:schemeClr val="tx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09600" y="156860"/>
            <a:ext cx="10972800" cy="868909"/>
          </a:xfrm>
        </p:spPr>
        <p:txBody>
          <a:bodyPr anchor="t">
            <a:noAutofit/>
          </a:bodyPr>
          <a:lstStyle>
            <a:lvl1pPr algn="l">
              <a:defRPr sz="3600">
                <a:solidFill>
                  <a:srgbClr val="005551"/>
                </a:solidFill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iga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926327" y="1271077"/>
            <a:ext cx="10363200" cy="1470025"/>
          </a:xfrm>
        </p:spPr>
        <p:txBody>
          <a:bodyPr>
            <a:normAutofit/>
          </a:bodyPr>
          <a:lstStyle>
            <a:lvl1pPr algn="ctr">
              <a:defRPr sz="3600" b="1" i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Click to edit</a:t>
            </a:r>
            <a:br>
              <a:rPr lang="lv-LV" dirty="0"/>
            </a:br>
            <a:r>
              <a:rPr lang="lv-LV" dirty="0"/>
              <a:t>master text syle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840727" y="2883357"/>
            <a:ext cx="8534400" cy="13453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lv-LV" dirty="0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241526" y="2741102"/>
            <a:ext cx="5773460" cy="70921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d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371744"/>
            <a:ext cx="103632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Paldies.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ld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371744"/>
            <a:ext cx="103632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rgbClr val="00555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Paldies.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ulslai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733777" y="4695825"/>
            <a:ext cx="10803467" cy="495300"/>
          </a:xfrm>
        </p:spPr>
        <p:txBody>
          <a:bodyPr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sz="2700">
                <a:solidFill>
                  <a:srgbClr val="005551"/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r>
              <a:rPr lang="lv-LV" sz="2700" dirty="0"/>
              <a:t>, </a:t>
            </a:r>
            <a:r>
              <a:rPr lang="lv-LV" sz="2700" dirty="0" err="1"/>
              <a:t>text</a:t>
            </a:r>
            <a:endParaRPr lang="en-US" sz="27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34484" y="5372101"/>
            <a:ext cx="10803467" cy="276225"/>
          </a:xfrm>
        </p:spPr>
        <p:txBody>
          <a:bodyPr>
            <a:noAutofit/>
          </a:bodyPr>
          <a:lstStyle>
            <a:lvl1pPr marL="0" indent="0" algn="ctr">
              <a:buNone/>
              <a:defRPr sz="1400" baseline="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dirty="0"/>
              <a:t>Vārds, uzvārds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34484" y="56483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sz="1400" dirty="0"/>
              <a:t>Amats</a:t>
            </a:r>
            <a:endParaRPr lang="lv-LV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734484" y="2705100"/>
            <a:ext cx="10803467" cy="1809750"/>
          </a:xfrm>
        </p:spPr>
        <p:txBody>
          <a:bodyPr>
            <a:normAutofit/>
          </a:bodyPr>
          <a:lstStyle>
            <a:lvl1pPr marL="0" indent="0" algn="ctr">
              <a:buNone/>
              <a:defRPr sz="5500" b="1" baseline="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dirty="0"/>
              <a:t>Jaunas prezentācijas nosaukums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32367" y="6105525"/>
            <a:ext cx="10803467" cy="28575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rgbClr val="005551"/>
                </a:solidFill>
              </a:defRPr>
            </a:lvl1pPr>
          </a:lstStyle>
          <a:p>
            <a:pPr lvl="0"/>
            <a:r>
              <a:rPr lang="lv-LV" sz="1400" dirty="0"/>
              <a:t>Datums</a:t>
            </a:r>
            <a:endParaRPr lang="lv-LV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18980" y="587771"/>
            <a:ext cx="1754895" cy="14005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auku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0727" y="2883357"/>
            <a:ext cx="8534400" cy="1197576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lv-LV" dirty="0"/>
              <a:t>Click to edit Master subtitle style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1840727" y="4354824"/>
            <a:ext cx="8534400" cy="134143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lv-LV" dirty="0"/>
              <a:t>Click to edit Master text styles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3221198" y="2741101"/>
            <a:ext cx="5773460" cy="36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3747523" y="4238143"/>
            <a:ext cx="4720808" cy="0"/>
          </a:xfrm>
          <a:prstGeom prst="line">
            <a:avLst/>
          </a:prstGeom>
          <a:ln w="3175" cmpd="sng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598315" y="1420280"/>
            <a:ext cx="10972800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1949"/>
            <a:ext cx="10972800" cy="772587"/>
          </a:xfrm>
        </p:spPr>
        <p:txBody>
          <a:bodyPr/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453932"/>
            <a:ext cx="10972800" cy="2789129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8" name="Slide Number Placeholder 6"/>
          <p:cNvSpPr txBox="1"/>
          <p:nvPr userDrawn="1"/>
        </p:nvSpPr>
        <p:spPr>
          <a:xfrm>
            <a:off x="10938933" y="6272743"/>
            <a:ext cx="6434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z="1200" smtClean="0">
                <a:solidFill>
                  <a:srgbClr val="A6A6A6"/>
                </a:solidFill>
              </a:rPr>
              <a:t>‹#›</a:t>
            </a:fld>
            <a:endParaRPr lang="en-US" sz="1200" dirty="0">
              <a:solidFill>
                <a:srgbClr val="A6A6A6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dalu_slaid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2371744"/>
            <a:ext cx="10363200" cy="1470025"/>
          </a:xfrm>
        </p:spPr>
        <p:txBody>
          <a:bodyPr>
            <a:noAutofit/>
          </a:bodyPr>
          <a:lstStyle>
            <a:lvl1pPr algn="ctr">
              <a:defRPr sz="5500" b="1" i="0">
                <a:solidFill>
                  <a:srgbClr val="00555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Nodaļas nosaukums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53932"/>
            <a:ext cx="10972800" cy="2789129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289747" y="1611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13289747" y="1611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3289747" y="16115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3965"/>
            <a:ext cx="10972800" cy="770685"/>
          </a:xfrm>
        </p:spPr>
        <p:txBody>
          <a:bodyPr anchor="t">
            <a:noAutofit/>
          </a:bodyPr>
          <a:lstStyle>
            <a:lvl1pPr algn="l">
              <a:defRPr sz="4400" b="1" i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6"/>
          <p:cNvSpPr txBox="1"/>
          <p:nvPr userDrawn="1"/>
        </p:nvSpPr>
        <p:spPr>
          <a:xfrm>
            <a:off x="10938933" y="6272743"/>
            <a:ext cx="6434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z="1200" smtClean="0">
                <a:solidFill>
                  <a:srgbClr val="A6A6A6"/>
                </a:solidFill>
              </a:rPr>
              <a:t>‹#›</a:t>
            </a:fld>
            <a:endParaRPr lang="en-US" sz="1200" dirty="0">
              <a:solidFill>
                <a:srgbClr val="A6A6A6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1949"/>
            <a:ext cx="10972800" cy="772587"/>
          </a:xfrm>
        </p:spPr>
        <p:txBody>
          <a:bodyPr/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453932"/>
            <a:ext cx="10972800" cy="2789129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2000">
                <a:solidFill>
                  <a:schemeClr val="accent1"/>
                </a:solidFill>
              </a:defRPr>
            </a:lvl1pPr>
            <a:lvl2pPr>
              <a:defRPr sz="1800">
                <a:solidFill>
                  <a:schemeClr val="accent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3pPr>
            <a:lvl4pPr>
              <a:buSzPct val="75000"/>
              <a:defRPr sz="1400">
                <a:solidFill>
                  <a:schemeClr val="accent1"/>
                </a:solidFill>
              </a:defRPr>
            </a:lvl4pPr>
            <a:lvl5pPr marL="2114550" indent="-285750">
              <a:buSzPct val="50000"/>
              <a:buFont typeface="Wingdings" panose="05000000000000000000" pitchFamily="2" charset="2"/>
              <a:buChar char="§"/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lv-LV" dirty="0"/>
              <a:t>Click to edit Master text styles</a:t>
            </a:r>
          </a:p>
          <a:p>
            <a:pPr lvl="1"/>
            <a:r>
              <a:rPr lang="lv-LV" dirty="0"/>
              <a:t>Second level</a:t>
            </a:r>
          </a:p>
          <a:p>
            <a:pPr lvl="2"/>
            <a:r>
              <a:rPr lang="lv-LV" dirty="0"/>
              <a:t>Third level</a:t>
            </a:r>
          </a:p>
          <a:p>
            <a:pPr lvl="3"/>
            <a:r>
              <a:rPr lang="lv-LV" dirty="0"/>
              <a:t>Fourth level</a:t>
            </a:r>
          </a:p>
          <a:p>
            <a:pPr lvl="4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09600" y="419100"/>
            <a:ext cx="10972800" cy="990600"/>
          </a:xfrm>
        </p:spPr>
        <p:txBody>
          <a:bodyPr>
            <a:normAutofit/>
          </a:bodyPr>
          <a:lstStyle>
            <a:lvl1pPr marL="0" indent="0">
              <a:buNone/>
              <a:defRPr sz="4400" b="1">
                <a:solidFill>
                  <a:srgbClr val="005551"/>
                </a:solidFill>
              </a:defRPr>
            </a:lvl1pPr>
          </a:lstStyle>
          <a:p>
            <a:pPr lvl="0"/>
            <a:endParaRPr lang="lv-LV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540000"/>
            <a:ext cx="5386917" cy="3586163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lv-LV" dirty="0" err="1"/>
              <a:t>Click</a:t>
            </a:r>
            <a:r>
              <a:rPr lang="lv-LV" dirty="0"/>
              <a:t> to </a:t>
            </a:r>
            <a:r>
              <a:rPr lang="lv-LV" dirty="0" err="1"/>
              <a:t>edit</a:t>
            </a:r>
            <a:r>
              <a:rPr lang="lv-LV" dirty="0"/>
              <a:t> </a:t>
            </a:r>
            <a:r>
              <a:rPr lang="lv-LV" dirty="0" err="1"/>
              <a:t>Master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styles</a:t>
            </a:r>
            <a:endParaRPr lang="lv-LV" dirty="0"/>
          </a:p>
          <a:p>
            <a:pPr lvl="1"/>
            <a:r>
              <a:rPr lang="lv-LV" dirty="0" err="1"/>
              <a:t>Second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2"/>
            <a:r>
              <a:rPr lang="lv-LV" dirty="0" err="1"/>
              <a:t>Third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3"/>
            <a:r>
              <a:rPr lang="lv-LV" dirty="0" err="1"/>
              <a:t>Fourth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4"/>
            <a:r>
              <a:rPr lang="lv-LV" dirty="0" err="1"/>
              <a:t>Fifth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539999"/>
            <a:ext cx="5389033" cy="3586164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 sz="1800">
                <a:solidFill>
                  <a:srgbClr val="005551"/>
                </a:solidFill>
              </a:defRPr>
            </a:lvl1pPr>
            <a:lvl2pPr>
              <a:defRPr sz="1800">
                <a:solidFill>
                  <a:srgbClr val="005551"/>
                </a:solidFill>
              </a:defRPr>
            </a:lvl2pPr>
            <a:lvl3pPr marL="1143000" indent="-228600">
              <a:buSzPct val="75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3pPr>
            <a:lvl4pPr>
              <a:buSzPct val="75000"/>
              <a:defRPr sz="1400">
                <a:solidFill>
                  <a:srgbClr val="005551"/>
                </a:solidFill>
              </a:defRPr>
            </a:lvl4pPr>
            <a:lvl5pPr marL="2057400" indent="-228600">
              <a:buSzPct val="50000"/>
              <a:buFont typeface="Wingdings" panose="05000000000000000000" pitchFamily="2" charset="2"/>
              <a:buChar char="§"/>
              <a:defRPr sz="1400">
                <a:solidFill>
                  <a:srgbClr val="00555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lv-LV" dirty="0" err="1"/>
              <a:t>Click</a:t>
            </a:r>
            <a:r>
              <a:rPr lang="lv-LV" dirty="0"/>
              <a:t> to </a:t>
            </a:r>
            <a:r>
              <a:rPr lang="lv-LV" dirty="0" err="1"/>
              <a:t>edit</a:t>
            </a:r>
            <a:r>
              <a:rPr lang="lv-LV" dirty="0"/>
              <a:t> </a:t>
            </a:r>
            <a:r>
              <a:rPr lang="lv-LV" dirty="0" err="1"/>
              <a:t>Master</a:t>
            </a:r>
            <a:r>
              <a:rPr lang="lv-LV" dirty="0"/>
              <a:t> </a:t>
            </a:r>
            <a:r>
              <a:rPr lang="lv-LV" dirty="0" err="1"/>
              <a:t>text</a:t>
            </a:r>
            <a:r>
              <a:rPr lang="lv-LV" dirty="0"/>
              <a:t> </a:t>
            </a:r>
            <a:r>
              <a:rPr lang="lv-LV" dirty="0" err="1"/>
              <a:t>styles</a:t>
            </a:r>
            <a:endParaRPr lang="lv-LV" dirty="0"/>
          </a:p>
          <a:p>
            <a:pPr lvl="1"/>
            <a:r>
              <a:rPr lang="lv-LV" dirty="0" err="1"/>
              <a:t>Second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2"/>
            <a:r>
              <a:rPr lang="lv-LV" dirty="0" err="1"/>
              <a:t>Third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3"/>
            <a:r>
              <a:rPr lang="lv-LV" dirty="0" err="1"/>
              <a:t>Fourth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lv-LV" dirty="0"/>
          </a:p>
          <a:p>
            <a:pPr lvl="4"/>
            <a:r>
              <a:rPr lang="lv-LV" dirty="0" err="1"/>
              <a:t>Fifth</a:t>
            </a:r>
            <a:r>
              <a:rPr lang="lv-LV" dirty="0"/>
              <a:t> </a:t>
            </a:r>
            <a:r>
              <a:rPr lang="lv-LV" dirty="0" err="1"/>
              <a:t>level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620655" y="1146908"/>
            <a:ext cx="5375863" cy="1184275"/>
          </a:xfrm>
        </p:spPr>
        <p:txBody>
          <a:bodyPr>
            <a:noAutofit/>
          </a:bodyPr>
          <a:lstStyle>
            <a:lvl1pPr marL="0" indent="0">
              <a:buNone/>
              <a:defRPr sz="3600" b="1" i="0" baseline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6193367" y="1146908"/>
            <a:ext cx="5375863" cy="1184275"/>
          </a:xfrm>
        </p:spPr>
        <p:txBody>
          <a:bodyPr>
            <a:noAutofit/>
          </a:bodyPr>
          <a:lstStyle>
            <a:lvl1pPr marL="0" indent="0">
              <a:buNone/>
              <a:defRPr sz="3600" b="1" i="0" baseline="0">
                <a:solidFill>
                  <a:schemeClr val="accent1"/>
                </a:solidFill>
                <a:latin typeface="Arial" panose="020B0604020202020204"/>
                <a:cs typeface="Arial" panose="020B0604020202020204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lv-LV" dirty="0"/>
              <a:t>Click to edit text title style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363965"/>
            <a:ext cx="10972800" cy="770685"/>
          </a:xfrm>
        </p:spPr>
        <p:txBody>
          <a:bodyPr anchor="t">
            <a:noAutofit/>
          </a:bodyPr>
          <a:lstStyle>
            <a:lvl1pPr algn="l">
              <a:defRPr sz="2600">
                <a:solidFill>
                  <a:schemeClr val="accent1"/>
                </a:solidFill>
              </a:defRPr>
            </a:lvl1pPr>
          </a:lstStyle>
          <a:p>
            <a:r>
              <a:rPr lang="lv-LV"/>
              <a:t>Click to edit Master title style</a:t>
            </a:r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266095" y="65677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6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rgbClr val="A6A6A6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7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19613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lv-LV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4517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4"/>
            <a:r>
              <a:rPr lang="lv-LV" dirty="0"/>
              <a:t>Click to edit Master text styles</a:t>
            </a:r>
          </a:p>
          <a:p>
            <a:pPr lvl="5"/>
            <a:r>
              <a:rPr lang="lv-LV" dirty="0"/>
              <a:t>Second level</a:t>
            </a:r>
          </a:p>
          <a:p>
            <a:pPr lvl="6"/>
            <a:r>
              <a:rPr lang="lv-LV" dirty="0"/>
              <a:t>Third level</a:t>
            </a:r>
          </a:p>
          <a:p>
            <a:pPr lvl="7"/>
            <a:r>
              <a:rPr lang="lv-LV" dirty="0"/>
              <a:t>Fourth level</a:t>
            </a:r>
          </a:p>
          <a:p>
            <a:pPr lvl="8"/>
            <a:r>
              <a:rPr lang="lv-LV" dirty="0"/>
              <a:t>Fifth level</a:t>
            </a:r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09599" y="6272743"/>
            <a:ext cx="3296356" cy="365125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-4553185" y="2794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2" name="TextBox 11"/>
          <p:cNvSpPr txBox="1"/>
          <p:nvPr/>
        </p:nvSpPr>
        <p:spPr>
          <a:xfrm>
            <a:off x="15164742" y="68862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sp>
        <p:nvSpPr>
          <p:cNvPr id="11" name="Slide Number Placeholder 6"/>
          <p:cNvSpPr txBox="1"/>
          <p:nvPr userDrawn="1"/>
        </p:nvSpPr>
        <p:spPr>
          <a:xfrm>
            <a:off x="10938933" y="6272743"/>
            <a:ext cx="64346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rgbClr val="10205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EF746A6-E283-484D-A747-262174EE73C9}" type="slidenum">
              <a:rPr lang="en-US" sz="1200" smtClean="0">
                <a:solidFill>
                  <a:srgbClr val="A6A6A6"/>
                </a:solidFill>
              </a:rPr>
              <a:t>‹#›</a:t>
            </a:fld>
            <a:endParaRPr lang="en-US" sz="1200" dirty="0">
              <a:solidFill>
                <a:srgbClr val="A6A6A6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9956" y="627274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A6A6A6"/>
                </a:solidFill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1" i="0" kern="1200">
          <a:solidFill>
            <a:schemeClr val="accent1"/>
          </a:solidFill>
          <a:latin typeface="Arial" panose="020B0604020202020204"/>
          <a:ea typeface="+mj-ea"/>
          <a:cs typeface="Arial" panose="020B0604020202020204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rgbClr val="323232"/>
          </a:solidFill>
          <a:latin typeface="Arial" panose="020B0604020202020204"/>
          <a:ea typeface="+mn-ea"/>
          <a:cs typeface="Arial" panose="020B0604020202020204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accent1"/>
          </a:solidFill>
          <a:latin typeface="Arial" panose="020B0604020202020204"/>
          <a:ea typeface="+mn-ea"/>
          <a:cs typeface="Arial" panose="020B0604020202020204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bo9omolov/DIP392-burger_tow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jp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17534-EB33-E4E3-122A-3DE6DD283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75" y="826809"/>
            <a:ext cx="10972800" cy="772587"/>
          </a:xfrm>
        </p:spPr>
        <p:txBody>
          <a:bodyPr>
            <a:noAutofit/>
          </a:bodyPr>
          <a:lstStyle/>
          <a:p>
            <a:pPr algn="ctr"/>
            <a:r>
              <a:rPr lang="en-US" sz="5000" dirty="0"/>
              <a:t>Burger Town – Smart QR code </a:t>
            </a:r>
            <a:br>
              <a:rPr lang="en-US" sz="5000" dirty="0"/>
            </a:br>
            <a:r>
              <a:rPr lang="en-US" sz="5000" dirty="0"/>
              <a:t>Ordering System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3C045F-3652-7186-C214-0662EF9A98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BC106F4-6DBB-BC60-2AFC-813E59EC5619}"/>
              </a:ext>
            </a:extLst>
          </p:cNvPr>
          <p:cNvSpPr txBox="1">
            <a:spLocks/>
          </p:cNvSpPr>
          <p:nvPr/>
        </p:nvSpPr>
        <p:spPr>
          <a:xfrm>
            <a:off x="609600" y="2177520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ctr"/>
            <a:r>
              <a:rPr lang="en-US" sz="4000" dirty="0"/>
              <a:t>Team 7, Section 007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F69934B-1DAE-743E-B1CC-769D98A3E497}"/>
              </a:ext>
            </a:extLst>
          </p:cNvPr>
          <p:cNvSpPr txBox="1">
            <a:spLocks/>
          </p:cNvSpPr>
          <p:nvPr/>
        </p:nvSpPr>
        <p:spPr>
          <a:xfrm>
            <a:off x="2257777" y="2950107"/>
            <a:ext cx="7811947" cy="2685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ctr"/>
            <a:r>
              <a:rPr lang="en-US" sz="2400" b="0" dirty="0"/>
              <a:t>Sujai Shanmugam	– 	Full-Stack Developer</a:t>
            </a:r>
          </a:p>
          <a:p>
            <a:pPr algn="ctr"/>
            <a:r>
              <a:rPr lang="en-US" sz="2400" b="0" dirty="0"/>
              <a:t>Davyd Bogomolov	– 	Front-End Developer</a:t>
            </a:r>
          </a:p>
          <a:p>
            <a:pPr algn="ctr"/>
            <a:r>
              <a:rPr lang="en-US" sz="2400" b="0" dirty="0"/>
              <a:t>Arseni Prykhodko	– 	Back-End Developer</a:t>
            </a:r>
          </a:p>
          <a:p>
            <a:pPr algn="ctr"/>
            <a:r>
              <a:rPr lang="en-US" sz="2400" b="0" dirty="0"/>
              <a:t>Gasim Jabrayilov	– 	Back-End Developer</a:t>
            </a:r>
          </a:p>
          <a:p>
            <a:pPr algn="ctr"/>
            <a:r>
              <a:rPr lang="en-US" sz="2400" b="0" dirty="0"/>
              <a:t>Abbas Rzayev		– 	Front-End Developer</a:t>
            </a:r>
          </a:p>
          <a:p>
            <a:pPr algn="ctr"/>
            <a:r>
              <a:rPr lang="en-US" sz="2400" b="0" dirty="0"/>
              <a:t>Rufi Aliyev			– 	Full-Stack Developer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DA90B64-4F00-9F13-6659-A95C173396BC}"/>
              </a:ext>
            </a:extLst>
          </p:cNvPr>
          <p:cNvSpPr txBox="1">
            <a:spLocks/>
          </p:cNvSpPr>
          <p:nvPr/>
        </p:nvSpPr>
        <p:spPr>
          <a:xfrm>
            <a:off x="1612739" y="5566556"/>
            <a:ext cx="9682223" cy="46463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ctr"/>
            <a:r>
              <a:rPr lang="en-US" sz="2000" dirty="0"/>
              <a:t>GitHub Link - </a:t>
            </a:r>
            <a:r>
              <a:rPr lang="en-US" sz="2000" b="0" dirty="0">
                <a:hlinkClick r:id="rId3"/>
              </a:rPr>
              <a:t>https://github.com/davidbo9omolov/team7-section007-finalproject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416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18A3B-D057-67B5-00B8-13E016CD0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Teamwork approach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6A5123-78E3-B179-0B11-79D5C889B8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58D4247-164D-908F-515C-1E8E96015C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200568"/>
            <a:ext cx="4940301" cy="529548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b="1" dirty="0"/>
              <a:t>Agile methodology</a:t>
            </a:r>
            <a:r>
              <a:rPr lang="en-US" dirty="0"/>
              <a:t> with </a:t>
            </a:r>
            <a:r>
              <a:rPr lang="en-US" b="1" dirty="0"/>
              <a:t>daily stand-ups</a:t>
            </a:r>
            <a:r>
              <a:rPr lang="en-US" dirty="0"/>
              <a:t> to track progress.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Tasks were divided based on roles: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Front-End:</a:t>
            </a:r>
            <a:r>
              <a:rPr lang="en-US" dirty="0"/>
              <a:t> Davyd and Abbas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Back-End:</a:t>
            </a:r>
            <a:r>
              <a:rPr lang="en-US" dirty="0"/>
              <a:t> Arseni and Gasim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Full-Stack Integration &amp; Testing:</a:t>
            </a:r>
            <a:r>
              <a:rPr lang="en-US" dirty="0"/>
              <a:t> Sujai and Rufi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Used </a:t>
            </a:r>
            <a:r>
              <a:rPr lang="en-US" b="1" dirty="0"/>
              <a:t>Jira</a:t>
            </a:r>
            <a:r>
              <a:rPr lang="en-US" dirty="0"/>
              <a:t> to manage tasks, deadlines, and progress.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Collaborated via </a:t>
            </a:r>
            <a:r>
              <a:rPr lang="en-US" b="1" dirty="0"/>
              <a:t>GitHub branches and pull requests</a:t>
            </a:r>
            <a:r>
              <a:rPr lang="en-US" dirty="0"/>
              <a:t> to avoid code conflicts.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Always connect through whatsapp for discussions and weekly meetings in RTU library in person. </a:t>
            </a:r>
          </a:p>
        </p:txBody>
      </p:sp>
      <p:pic>
        <p:nvPicPr>
          <p:cNvPr id="2052" name="Picture 4" descr="Traditional vs Agile SDLC: How To Skyrocket Your Project With Agile Model">
            <a:extLst>
              <a:ext uri="{FF2B5EF4-FFF2-40B4-BE49-F238E27FC236}">
                <a16:creationId xmlns:a16="http://schemas.microsoft.com/office/drawing/2014/main" id="{34280966-6834-18E6-5182-BA40597AD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81212"/>
            <a:ext cx="5672204" cy="3020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person in a vest&#10;&#10;AI-generated content may be incorrect.">
            <a:extLst>
              <a:ext uri="{FF2B5EF4-FFF2-40B4-BE49-F238E27FC236}">
                <a16:creationId xmlns:a16="http://schemas.microsoft.com/office/drawing/2014/main" id="{9E5C3CF4-3A14-BE96-C3A9-355704A011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680" r="20673" b="-8"/>
          <a:stretch/>
        </p:blipFill>
        <p:spPr>
          <a:xfrm flipH="1">
            <a:off x="10447252" y="3319733"/>
            <a:ext cx="1744748" cy="2046172"/>
          </a:xfrm>
          <a:custGeom>
            <a:avLst/>
            <a:gdLst/>
            <a:ahLst/>
            <a:cxnLst/>
            <a:rect l="l" t="t" r="r" b="b"/>
            <a:pathLst>
              <a:path w="1568092" h="1847088">
                <a:moveTo>
                  <a:pt x="644548" y="0"/>
                </a:moveTo>
                <a:cubicBezTo>
                  <a:pt x="1154607" y="0"/>
                  <a:pt x="1568092" y="413485"/>
                  <a:pt x="1568092" y="923544"/>
                </a:cubicBezTo>
                <a:cubicBezTo>
                  <a:pt x="1568092" y="1433603"/>
                  <a:pt x="1154607" y="1847088"/>
                  <a:pt x="644548" y="1847088"/>
                </a:cubicBezTo>
                <a:cubicBezTo>
                  <a:pt x="453276" y="1847088"/>
                  <a:pt x="275584" y="1788942"/>
                  <a:pt x="128186" y="1689361"/>
                </a:cubicBezTo>
                <a:lnTo>
                  <a:pt x="0" y="1583598"/>
                </a:lnTo>
                <a:lnTo>
                  <a:pt x="0" y="263490"/>
                </a:lnTo>
                <a:lnTo>
                  <a:pt x="128186" y="157727"/>
                </a:lnTo>
                <a:cubicBezTo>
                  <a:pt x="275584" y="58147"/>
                  <a:pt x="453276" y="0"/>
                  <a:pt x="644548" y="0"/>
                </a:cubicBezTo>
                <a:close/>
              </a:path>
            </a:pathLst>
          </a:custGeom>
        </p:spPr>
      </p:pic>
      <p:pic>
        <p:nvPicPr>
          <p:cNvPr id="10" name="Picture 9" descr="A person in a black turtleneck&#10;&#10;AI-generated content may be incorrect.">
            <a:extLst>
              <a:ext uri="{FF2B5EF4-FFF2-40B4-BE49-F238E27FC236}">
                <a16:creationId xmlns:a16="http://schemas.microsoft.com/office/drawing/2014/main" id="{44E319CF-4C2B-EB0F-B097-7275B7CBC43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56" t="-6831" r="-22104" b="-8719"/>
          <a:stretch/>
        </p:blipFill>
        <p:spPr>
          <a:xfrm>
            <a:off x="5580291" y="4725662"/>
            <a:ext cx="2437758" cy="2330972"/>
          </a:xfrm>
          <a:custGeom>
            <a:avLst/>
            <a:gdLst/>
            <a:ahLst/>
            <a:cxnLst/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</p:spPr>
      </p:pic>
      <p:pic>
        <p:nvPicPr>
          <p:cNvPr id="12" name="Picture 11" descr="A person in a green jacket&#10;&#10;AI-generated content may be incorrect.">
            <a:extLst>
              <a:ext uri="{FF2B5EF4-FFF2-40B4-BE49-F238E27FC236}">
                <a16:creationId xmlns:a16="http://schemas.microsoft.com/office/drawing/2014/main" id="{28304DF9-EAA4-20B2-548C-5793457D2E6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404798" y="3655349"/>
            <a:ext cx="2138804" cy="2138804"/>
          </a:xfrm>
          <a:custGeom>
            <a:avLst/>
            <a:gdLst/>
            <a:ahLst/>
            <a:cxnLst/>
            <a:rect l="l" t="t" r="r" b="b"/>
            <a:pathLst>
              <a:path w="2834640" h="2834640">
                <a:moveTo>
                  <a:pt x="1417320" y="0"/>
                </a:moveTo>
                <a:cubicBezTo>
                  <a:pt x="2200084" y="0"/>
                  <a:pt x="2834640" y="634556"/>
                  <a:pt x="2834640" y="1417320"/>
                </a:cubicBezTo>
                <a:cubicBezTo>
                  <a:pt x="2834640" y="2200084"/>
                  <a:pt x="2200084" y="2834640"/>
                  <a:pt x="1417320" y="2834640"/>
                </a:cubicBezTo>
                <a:cubicBezTo>
                  <a:pt x="634556" y="2834640"/>
                  <a:pt x="0" y="2200084"/>
                  <a:pt x="0" y="1417320"/>
                </a:cubicBezTo>
                <a:cubicBezTo>
                  <a:pt x="0" y="634556"/>
                  <a:pt x="634556" y="0"/>
                  <a:pt x="1417320" y="0"/>
                </a:cubicBezTo>
                <a:close/>
              </a:path>
            </a:pathLst>
          </a:cu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D4BEB0-AE54-34BE-BF72-D1C8161E118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7603" b="35147"/>
          <a:stretch/>
        </p:blipFill>
        <p:spPr>
          <a:xfrm>
            <a:off x="9474200" y="4527028"/>
            <a:ext cx="2717800" cy="2330972"/>
          </a:xfrm>
          <a:custGeom>
            <a:avLst/>
            <a:gdLst/>
            <a:ahLst/>
            <a:cxnLst/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</p:spPr>
      </p:pic>
      <p:pic>
        <p:nvPicPr>
          <p:cNvPr id="14" name="Picture 13" descr="A person in a black shirt&#10;&#10;AI-generated content may be incorrect.">
            <a:extLst>
              <a:ext uri="{FF2B5EF4-FFF2-40B4-BE49-F238E27FC236}">
                <a16:creationId xmlns:a16="http://schemas.microsoft.com/office/drawing/2014/main" id="{58B96326-01F7-82BF-F571-4795C7B3C80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1" b="8501"/>
          <a:stretch/>
        </p:blipFill>
        <p:spPr>
          <a:xfrm>
            <a:off x="7006051" y="4196275"/>
            <a:ext cx="1691640" cy="1691640"/>
          </a:xfrm>
          <a:custGeom>
            <a:avLst/>
            <a:gdLst/>
            <a:ahLst/>
            <a:cxnLst/>
            <a:rect l="l" t="t" r="r" b="b"/>
            <a:pathLst>
              <a:path w="1956816" h="1956816">
                <a:moveTo>
                  <a:pt x="978408" y="0"/>
                </a:moveTo>
                <a:cubicBezTo>
                  <a:pt x="1518768" y="0"/>
                  <a:pt x="1956816" y="438048"/>
                  <a:pt x="1956816" y="978408"/>
                </a:cubicBezTo>
                <a:cubicBezTo>
                  <a:pt x="1956816" y="1518768"/>
                  <a:pt x="1518768" y="1956816"/>
                  <a:pt x="978408" y="1956816"/>
                </a:cubicBezTo>
                <a:cubicBezTo>
                  <a:pt x="438048" y="1956816"/>
                  <a:pt x="0" y="1518768"/>
                  <a:pt x="0" y="978408"/>
                </a:cubicBezTo>
                <a:cubicBezTo>
                  <a:pt x="0" y="438048"/>
                  <a:pt x="438048" y="0"/>
                  <a:pt x="978408" y="0"/>
                </a:cubicBezTo>
                <a:close/>
              </a:path>
            </a:pathLst>
          </a:custGeom>
        </p:spPr>
      </p:pic>
      <p:pic>
        <p:nvPicPr>
          <p:cNvPr id="15" name="Picture 14" descr="A person standing in front of a tall building&#10;&#10;AI-generated content may be incorrect.">
            <a:extLst>
              <a:ext uri="{FF2B5EF4-FFF2-40B4-BE49-F238E27FC236}">
                <a16:creationId xmlns:a16="http://schemas.microsoft.com/office/drawing/2014/main" id="{089F546E-BAFE-8324-52C5-BB6E302BDF0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31924" r="-3" b="28422"/>
          <a:stretch/>
        </p:blipFill>
        <p:spPr>
          <a:xfrm>
            <a:off x="7229853" y="5365905"/>
            <a:ext cx="2843227" cy="1503205"/>
          </a:xfrm>
          <a:custGeom>
            <a:avLst/>
            <a:gdLst/>
            <a:ahLst/>
            <a:cxnLst/>
            <a:rect l="l" t="t" r="r" b="b"/>
            <a:pathLst>
              <a:path w="3950208" h="2088462">
                <a:moveTo>
                  <a:pt x="1975104" y="0"/>
                </a:moveTo>
                <a:cubicBezTo>
                  <a:pt x="3065924" y="0"/>
                  <a:pt x="3950208" y="884284"/>
                  <a:pt x="3950208" y="1975104"/>
                </a:cubicBezTo>
                <a:lnTo>
                  <a:pt x="3944484" y="2088462"/>
                </a:lnTo>
                <a:lnTo>
                  <a:pt x="5724" y="2088462"/>
                </a:lnTo>
                <a:lnTo>
                  <a:pt x="0" y="1975104"/>
                </a:lnTo>
                <a:cubicBezTo>
                  <a:pt x="0" y="884284"/>
                  <a:pt x="884284" y="0"/>
                  <a:pt x="1975104" y="0"/>
                </a:cubicBezTo>
                <a:close/>
              </a:path>
            </a:pathLst>
          </a:custGeom>
        </p:spPr>
      </p:pic>
      <p:sp>
        <p:nvSpPr>
          <p:cNvPr id="20" name="Document 19">
            <a:extLst>
              <a:ext uri="{FF2B5EF4-FFF2-40B4-BE49-F238E27FC236}">
                <a16:creationId xmlns:a16="http://schemas.microsoft.com/office/drawing/2014/main" id="{FC752193-83D1-78CD-3F6A-0BB876FAE541}"/>
              </a:ext>
            </a:extLst>
          </p:cNvPr>
          <p:cNvSpPr/>
          <p:nvPr/>
        </p:nvSpPr>
        <p:spPr>
          <a:xfrm>
            <a:off x="5663998" y="3438466"/>
            <a:ext cx="1568666" cy="1677539"/>
          </a:xfrm>
          <a:prstGeom prst="flowChartDocument">
            <a:avLst/>
          </a:prstGeom>
          <a:gradFill flip="none" rotWithShape="1">
            <a:gsLst>
              <a:gs pos="0">
                <a:srgbClr val="E45A48"/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21" name="Picture 20" descr="A logo with a pink and orange text&#10;&#10;AI-generated content may be incorrect.">
            <a:extLst>
              <a:ext uri="{FF2B5EF4-FFF2-40B4-BE49-F238E27FC236}">
                <a16:creationId xmlns:a16="http://schemas.microsoft.com/office/drawing/2014/main" id="{C454CB44-0DE1-A093-521F-C2D9F96AEF1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572" r="11385"/>
          <a:stretch/>
        </p:blipFill>
        <p:spPr>
          <a:xfrm>
            <a:off x="5723225" y="3504514"/>
            <a:ext cx="1394657" cy="109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461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p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1775F-C9DE-8F99-A1F2-FD6E2CE74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144" y="166562"/>
            <a:ext cx="10972800" cy="772587"/>
          </a:xfrm>
        </p:spPr>
        <p:txBody>
          <a:bodyPr/>
          <a:lstStyle/>
          <a:p>
            <a:r>
              <a:rPr lang="en-US" dirty="0"/>
              <a:t>Testing Strategy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EE10F1-9A94-3F0F-1C75-B44F281B5D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39144" y="6464744"/>
            <a:ext cx="3296356" cy="365125"/>
          </a:xfrm>
        </p:spPr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8CB50DD-2141-4531-9C22-18782B853876}"/>
              </a:ext>
            </a:extLst>
          </p:cNvPr>
          <p:cNvSpPr txBox="1">
            <a:spLocks/>
          </p:cNvSpPr>
          <p:nvPr/>
        </p:nvSpPr>
        <p:spPr>
          <a:xfrm>
            <a:off x="3663042" y="1015477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l">
              <a:lnSpc>
                <a:spcPts val="1500"/>
              </a:lnSpc>
            </a:pPr>
            <a:r>
              <a:rPr lang="en-US" sz="280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Black-Box Testing Approach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883134F4-D0F6-1FF9-6E7D-8FDA34F82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3128" y="1699757"/>
            <a:ext cx="10865855" cy="321823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900" dirty="0"/>
              <a:t>Team7 used </a:t>
            </a:r>
            <a:r>
              <a:rPr lang="en-US" sz="1900" b="1" dirty="0"/>
              <a:t>black-box testing</a:t>
            </a:r>
            <a:r>
              <a:rPr lang="en-US" sz="1900" dirty="0"/>
              <a:t>, focusing on the user’s interaction with the system without checking internal code.</a:t>
            </a:r>
            <a:br>
              <a:rPr lang="en-US" sz="1900" dirty="0"/>
            </a:br>
            <a:r>
              <a:rPr lang="en-US" sz="1900" dirty="0"/>
              <a:t>Each test case was created based on expected user actions and the system’s expected responses.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We tested all major functionalities like scanning QR codes, placing orders, customizing items, tracking status, and admin updates.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Edge cases such as invalid selections, order cancellations, and peak-time performance were also tested.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F21752C-3713-660A-519F-29B6FDF8B70E}"/>
              </a:ext>
            </a:extLst>
          </p:cNvPr>
          <p:cNvSpPr txBox="1">
            <a:spLocks/>
          </p:cNvSpPr>
          <p:nvPr/>
        </p:nvSpPr>
        <p:spPr>
          <a:xfrm>
            <a:off x="3635500" y="3779702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l">
              <a:lnSpc>
                <a:spcPts val="1500"/>
              </a:lnSpc>
            </a:pPr>
            <a:r>
              <a:rPr lang="en-US" sz="280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Scenarios and Inputs Tested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4351311-54EA-9345-0950-A4321B75AE7A}"/>
              </a:ext>
            </a:extLst>
          </p:cNvPr>
          <p:cNvSpPr txBox="1">
            <a:spLocks/>
          </p:cNvSpPr>
          <p:nvPr/>
        </p:nvSpPr>
        <p:spPr>
          <a:xfrm>
            <a:off x="1277755" y="4401689"/>
            <a:ext cx="5638948" cy="32182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Key scenarios included: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Scanning valid/invalid QR codes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Adding single or multiple items to the cart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Handling out-of-stock items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6898330C-6657-11B1-FAD6-1E8028229DC1}"/>
              </a:ext>
            </a:extLst>
          </p:cNvPr>
          <p:cNvSpPr txBox="1">
            <a:spLocks/>
          </p:cNvSpPr>
          <p:nvPr/>
        </p:nvSpPr>
        <p:spPr>
          <a:xfrm>
            <a:off x="6613369" y="4442877"/>
            <a:ext cx="5638948" cy="32182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Customizing food items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Real-time order tracking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Admin menu updates during peak hours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Handling many customers ordering simultaneously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8CE27DE-8815-9992-EA9C-AA05AE0188F7}"/>
              </a:ext>
            </a:extLst>
          </p:cNvPr>
          <p:cNvSpPr txBox="1">
            <a:spLocks/>
          </p:cNvSpPr>
          <p:nvPr/>
        </p:nvSpPr>
        <p:spPr>
          <a:xfrm>
            <a:off x="987001" y="6066748"/>
            <a:ext cx="10865855" cy="4417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dirty="0"/>
              <a:t>Each scenario was tested with valid and invalid inputs to ensure robustness and user-friendly feedback.</a:t>
            </a:r>
          </a:p>
        </p:txBody>
      </p:sp>
    </p:spTree>
    <p:extLst>
      <p:ext uri="{BB962C8B-B14F-4D97-AF65-F5344CB8AC3E}">
        <p14:creationId xmlns:p14="http://schemas.microsoft.com/office/powerpoint/2010/main" val="172629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 uiExpand="1" build="p"/>
      <p:bldP spid="9" grpId="0"/>
      <p:bldP spid="10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B9FE-C7BB-6181-3BCB-2AE5C5922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6139"/>
            <a:ext cx="10972800" cy="772587"/>
          </a:xfrm>
        </p:spPr>
        <p:txBody>
          <a:bodyPr/>
          <a:lstStyle/>
          <a:p>
            <a:r>
              <a:rPr lang="en-US" dirty="0"/>
              <a:t>Test Results and Validation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1A7AF1-A621-4AEA-DD2D-B44C3E269E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09600" y="6492875"/>
            <a:ext cx="3296356" cy="365125"/>
          </a:xfrm>
        </p:spPr>
        <p:txBody>
          <a:bodyPr/>
          <a:lstStyle/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278CF1F-9B52-463B-91F7-9A8DE1884250}"/>
              </a:ext>
            </a:extLst>
          </p:cNvPr>
          <p:cNvSpPr txBox="1">
            <a:spLocks/>
          </p:cNvSpPr>
          <p:nvPr/>
        </p:nvSpPr>
        <p:spPr>
          <a:xfrm>
            <a:off x="879682" y="1159452"/>
            <a:ext cx="10865855" cy="4417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Team7 created </a:t>
            </a:r>
            <a:r>
              <a:rPr lang="en-US" b="1" dirty="0"/>
              <a:t>11 test cases</a:t>
            </a:r>
            <a:r>
              <a:rPr lang="en-US" dirty="0"/>
              <a:t> covering core and edge features. </a:t>
            </a:r>
          </a:p>
          <a:p>
            <a:pPr marL="0" indent="0">
              <a:buNone/>
            </a:pPr>
            <a:r>
              <a:rPr lang="en-US" dirty="0"/>
              <a:t>Results were: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b="1" dirty="0"/>
              <a:t>9 Passed</a:t>
            </a:r>
            <a:r>
              <a:rPr lang="en-US" dirty="0"/>
              <a:t> – All expected outcomes were achieved, like smooth ordering, admin updates, and error messages.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2 Partially Passed</a:t>
            </a:r>
            <a:r>
              <a:rPr lang="en-US" dirty="0"/>
              <a:t> – Minor issues like slight delay in order status updates and performance drop above 10 concurrent users.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0EB745C-7ACB-1C1E-D655-D193D32BE5DB}"/>
              </a:ext>
            </a:extLst>
          </p:cNvPr>
          <p:cNvSpPr txBox="1">
            <a:spLocks/>
          </p:cNvSpPr>
          <p:nvPr/>
        </p:nvSpPr>
        <p:spPr>
          <a:xfrm>
            <a:off x="609600" y="3377466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l">
              <a:lnSpc>
                <a:spcPts val="1500"/>
              </a:lnSpc>
            </a:pPr>
            <a:r>
              <a:rPr lang="en-US" sz="280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Validation of Project goals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FEB0E9D5-1BC7-2C13-0A51-9CA7D7E42932}"/>
              </a:ext>
            </a:extLst>
          </p:cNvPr>
          <p:cNvSpPr txBox="1">
            <a:spLocks/>
          </p:cNvSpPr>
          <p:nvPr/>
        </p:nvSpPr>
        <p:spPr>
          <a:xfrm>
            <a:off x="716545" y="3929179"/>
            <a:ext cx="10575569" cy="4417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Team7 validated the project goals by considering that: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Customers could </a:t>
            </a:r>
            <a:r>
              <a:rPr lang="en-US" b="1" dirty="0"/>
              <a:t>easily order </a:t>
            </a:r>
            <a:r>
              <a:rPr lang="en-US" dirty="0"/>
              <a:t>using QR codes with no confusion.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Restaurant Staff could track and manage orders in real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Admins could update menus quickly without disrupting the user experience.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system remained responsive under realistic loads users.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6567B7-41D4-843D-D264-A2AD87E2AB7B}"/>
              </a:ext>
            </a:extLst>
          </p:cNvPr>
          <p:cNvSpPr txBox="1"/>
          <p:nvPr/>
        </p:nvSpPr>
        <p:spPr>
          <a:xfrm>
            <a:off x="1333106" y="5873321"/>
            <a:ext cx="995900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The test results confirmed that our project met functional and non-functional requirements, ensuring a smooth, modern dining experience.</a:t>
            </a:r>
          </a:p>
        </p:txBody>
      </p:sp>
    </p:spTree>
    <p:extLst>
      <p:ext uri="{BB962C8B-B14F-4D97-AF65-F5344CB8AC3E}">
        <p14:creationId xmlns:p14="http://schemas.microsoft.com/office/powerpoint/2010/main" val="3576456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10" grpId="1"/>
      <p:bldP spid="11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5F403-AC37-1458-BA5F-3B9DC985C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0132"/>
            <a:ext cx="10972800" cy="772587"/>
          </a:xfrm>
        </p:spPr>
        <p:txBody>
          <a:bodyPr>
            <a:normAutofit fontScale="90000"/>
          </a:bodyPr>
          <a:lstStyle/>
          <a:p>
            <a:r>
              <a:rPr lang="en-US" dirty="0"/>
              <a:t>Process Reflection and Lessons Learned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5236AD-8CC7-A8A8-D7ED-07367854C1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418CC60-AF33-2355-C94E-490E6E67537E}"/>
              </a:ext>
            </a:extLst>
          </p:cNvPr>
          <p:cNvSpPr txBox="1">
            <a:spLocks/>
          </p:cNvSpPr>
          <p:nvPr/>
        </p:nvSpPr>
        <p:spPr>
          <a:xfrm>
            <a:off x="772886" y="1157177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l">
              <a:lnSpc>
                <a:spcPts val="1500"/>
              </a:lnSpc>
            </a:pPr>
            <a:r>
              <a:rPr lang="en-US" sz="250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Challenges During Development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A4362F9-1227-9600-2AA9-A28AE289E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777364"/>
            <a:ext cx="5486401" cy="4456863"/>
          </a:xfrm>
        </p:spPr>
        <p:txBody>
          <a:bodyPr>
            <a:normAutofit/>
          </a:bodyPr>
          <a:lstStyle/>
          <a:p>
            <a:r>
              <a:rPr lang="en-US" dirty="0"/>
              <a:t>Syncing updates between admin changes and customer views in real time was kind of hard for us at first.</a:t>
            </a:r>
          </a:p>
          <a:p>
            <a:r>
              <a:rPr lang="en-US" dirty="0"/>
              <a:t>Handling multiple users ordering at the same time caused some delays that the team 7 had to optimize.</a:t>
            </a:r>
          </a:p>
          <a:p>
            <a:r>
              <a:rPr lang="en-US" dirty="0"/>
              <a:t>Designing a smooth and simple user interface that worked well on both phones and tablets took more time than expected.</a:t>
            </a:r>
          </a:p>
          <a:p>
            <a:r>
              <a:rPr lang="en-US" dirty="0"/>
              <a:t>Sometimes we could not meet because of holidays and workloads in university works like, midterms, practical.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39D40A1-3350-30AC-8ECC-BBE58290228B}"/>
              </a:ext>
            </a:extLst>
          </p:cNvPr>
          <p:cNvSpPr txBox="1">
            <a:spLocks/>
          </p:cNvSpPr>
          <p:nvPr/>
        </p:nvSpPr>
        <p:spPr>
          <a:xfrm>
            <a:off x="3905955" y="1157177"/>
            <a:ext cx="10972800" cy="10145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250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Team 7 learnt about </a:t>
            </a:r>
          </a:p>
          <a:p>
            <a:pPr algn="ctr">
              <a:lnSpc>
                <a:spcPct val="120000"/>
              </a:lnSpc>
            </a:pPr>
            <a:r>
              <a:rPr lang="en-US" sz="250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Software Engineering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09E4191-2C3B-B6E2-8171-B52B63D24427}"/>
              </a:ext>
            </a:extLst>
          </p:cNvPr>
          <p:cNvSpPr txBox="1">
            <a:spLocks/>
          </p:cNvSpPr>
          <p:nvPr/>
        </p:nvSpPr>
        <p:spPr>
          <a:xfrm>
            <a:off x="7160682" y="2334880"/>
            <a:ext cx="4463346" cy="4456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Regular testing and feedback help to fix and solve small types of issues early before they become big problems.</a:t>
            </a:r>
          </a:p>
          <a:p>
            <a:r>
              <a:rPr lang="en-US" dirty="0"/>
              <a:t>Clear communication and dividing tasks properly in the team made the project easier to manage and to finish.</a:t>
            </a:r>
          </a:p>
          <a:p>
            <a:r>
              <a:rPr lang="en-US" dirty="0"/>
              <a:t>“Building something user-friendly is not just about coding it’s also about thinking like the end user.”</a:t>
            </a:r>
          </a:p>
        </p:txBody>
      </p:sp>
    </p:spTree>
    <p:extLst>
      <p:ext uri="{BB962C8B-B14F-4D97-AF65-F5344CB8AC3E}">
        <p14:creationId xmlns:p14="http://schemas.microsoft.com/office/powerpoint/2010/main" val="2814550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 build="p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B35C7-B675-9B8A-ED23-9D15B8501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819" y="220132"/>
            <a:ext cx="10972800" cy="772587"/>
          </a:xfrm>
        </p:spPr>
        <p:txBody>
          <a:bodyPr/>
          <a:lstStyle/>
          <a:p>
            <a:r>
              <a:rPr lang="en-US" dirty="0"/>
              <a:t>Demo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6A97CD-A62E-623D-A5E3-D905BCF358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F66BCC-1512-2EA2-8736-69A8B0951C8E}"/>
              </a:ext>
            </a:extLst>
          </p:cNvPr>
          <p:cNvSpPr txBox="1">
            <a:spLocks/>
          </p:cNvSpPr>
          <p:nvPr/>
        </p:nvSpPr>
        <p:spPr>
          <a:xfrm>
            <a:off x="609599" y="1127087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>
              <a:lnSpc>
                <a:spcPts val="1500"/>
              </a:lnSpc>
            </a:pPr>
            <a:r>
              <a:rPr lang="en-US" sz="2800" dirty="0"/>
              <a:t>Features Demonstrated</a:t>
            </a:r>
            <a:endParaRPr lang="en-US" sz="2500" i="0" dirty="0">
              <a:solidFill>
                <a:schemeClr val="tx1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337A2A6-49EC-127F-3B59-A28996383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815880"/>
            <a:ext cx="4152182" cy="44568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200" dirty="0"/>
              <a:t>Scanning a QR code to view the menu linked to the restaurant website.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/>
              <a:t>Selecting and customizing food items 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/>
              <a:t>Adding items to cart and placing an order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/>
              <a:t>Tracking order status in real time through customers dashboard.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/>
              <a:t>Admin login, updating the menu, and viewing orders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60D2978-4839-5A19-F3D9-1CE40438896D}"/>
              </a:ext>
            </a:extLst>
          </p:cNvPr>
          <p:cNvSpPr txBox="1">
            <a:spLocks/>
          </p:cNvSpPr>
          <p:nvPr/>
        </p:nvSpPr>
        <p:spPr>
          <a:xfrm>
            <a:off x="5957665" y="805543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>
              <a:lnSpc>
                <a:spcPts val="1500"/>
              </a:lnSpc>
            </a:pPr>
            <a:r>
              <a:rPr lang="en-US" sz="2800" dirty="0"/>
              <a:t>Demo Related to SDLC Steps</a:t>
            </a:r>
            <a:endParaRPr lang="en-US" sz="2500" i="0" dirty="0">
              <a:solidFill>
                <a:schemeClr val="tx1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8D1EFB3-7251-FC7C-43A4-260AB441A247}"/>
              </a:ext>
            </a:extLst>
          </p:cNvPr>
          <p:cNvSpPr txBox="1">
            <a:spLocks/>
          </p:cNvSpPr>
          <p:nvPr/>
        </p:nvSpPr>
        <p:spPr>
          <a:xfrm>
            <a:off x="5658694" y="1578130"/>
            <a:ext cx="6222676" cy="4694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US" sz="2200" b="1" dirty="0"/>
              <a:t>Requirements &amp; Analysis</a:t>
            </a:r>
            <a:r>
              <a:rPr lang="en-US" sz="2200" dirty="0"/>
              <a:t>: As the owner told the team 7, all demo features were based on what customers, staff, and admins needed.</a:t>
            </a:r>
          </a:p>
          <a:p>
            <a:pPr>
              <a:buFont typeface="Wingdings" pitchFamily="2" charset="2"/>
              <a:buChar char="Ø"/>
            </a:pPr>
            <a:r>
              <a:rPr lang="en-US" sz="2200" b="1" dirty="0"/>
              <a:t>Design</a:t>
            </a:r>
            <a:r>
              <a:rPr lang="en-US" sz="2200" dirty="0"/>
              <a:t>: The flow of ordering and managing items was planned to be simple and user-friendly</a:t>
            </a:r>
          </a:p>
          <a:p>
            <a:pPr>
              <a:buFont typeface="Wingdings" pitchFamily="2" charset="2"/>
              <a:buChar char="Ø"/>
            </a:pPr>
            <a:r>
              <a:rPr lang="en-US" sz="2200" b="1" dirty="0"/>
              <a:t>Implementation</a:t>
            </a:r>
            <a:r>
              <a:rPr lang="en-US" sz="2200" dirty="0"/>
              <a:t>: Team 7 used the planned tech stack and divided tasks to develop each part as team 7 discussed.</a:t>
            </a:r>
          </a:p>
          <a:p>
            <a:pPr>
              <a:buFont typeface="Wingdings" pitchFamily="2" charset="2"/>
              <a:buChar char="Ø"/>
            </a:pPr>
            <a:r>
              <a:rPr lang="en-US" sz="2200" b="1" dirty="0"/>
              <a:t>Testing</a:t>
            </a:r>
            <a:r>
              <a:rPr lang="en-US" sz="2200" dirty="0"/>
              <a:t>: The demo includes features that passed black-box testing and reflect real use cases.</a:t>
            </a:r>
          </a:p>
          <a:p>
            <a:pPr>
              <a:buFont typeface="Wingdings" pitchFamily="2" charset="2"/>
              <a:buChar char="Ø"/>
            </a:pPr>
            <a:r>
              <a:rPr lang="en-US" sz="2200" b="1" dirty="0"/>
              <a:t>Deployment</a:t>
            </a:r>
            <a:r>
              <a:rPr lang="en-US" sz="2200" dirty="0"/>
              <a:t>: The working system shown in the demo reflects a ready-to-use product.</a:t>
            </a:r>
          </a:p>
        </p:txBody>
      </p:sp>
    </p:spTree>
    <p:extLst>
      <p:ext uri="{BB962C8B-B14F-4D97-AF65-F5344CB8AC3E}">
        <p14:creationId xmlns:p14="http://schemas.microsoft.com/office/powerpoint/2010/main" val="231493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/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66EA-5BAC-A741-5873-BB5B6202C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4" y="220132"/>
            <a:ext cx="10972800" cy="772587"/>
          </a:xfrm>
        </p:spPr>
        <p:txBody>
          <a:bodyPr/>
          <a:lstStyle/>
          <a:p>
            <a:r>
              <a:rPr lang="en-US" dirty="0"/>
              <a:t>Conclusion and Future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A72755-8363-9E35-BB73-6A461F7019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D87A327-9800-DE46-3B89-BD41C03A08B9}"/>
              </a:ext>
            </a:extLst>
          </p:cNvPr>
          <p:cNvSpPr txBox="1">
            <a:spLocks/>
          </p:cNvSpPr>
          <p:nvPr/>
        </p:nvSpPr>
        <p:spPr>
          <a:xfrm>
            <a:off x="768626" y="1102881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>
              <a:lnSpc>
                <a:spcPts val="1500"/>
              </a:lnSpc>
            </a:pPr>
            <a:r>
              <a:rPr lang="en-US" sz="3200" dirty="0"/>
              <a:t>Results summary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7E27D9B-5201-6338-798B-E198EDEA25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815880"/>
            <a:ext cx="3869636" cy="4456863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The system successfully provides a contactless, smooth ordering experience</a:t>
            </a:r>
          </a:p>
          <a:p>
            <a:r>
              <a:rPr lang="en-US" sz="2400" dirty="0"/>
              <a:t>Real-time updates and admin control worked reliably under normal loads</a:t>
            </a:r>
          </a:p>
          <a:p>
            <a:r>
              <a:rPr lang="en-US" sz="2400" dirty="0"/>
              <a:t>The user interface is easy to navigate and works on all modern devices as the owner of the restaurant expected.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2E2048-1B29-43F0-445A-76B95FAA3224}"/>
              </a:ext>
            </a:extLst>
          </p:cNvPr>
          <p:cNvSpPr txBox="1">
            <a:spLocks/>
          </p:cNvSpPr>
          <p:nvPr/>
        </p:nvSpPr>
        <p:spPr>
          <a:xfrm>
            <a:off x="6414053" y="1102880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>
              <a:lnSpc>
                <a:spcPts val="1500"/>
              </a:lnSpc>
            </a:pPr>
            <a:r>
              <a:rPr lang="en-US" sz="3200" dirty="0"/>
              <a:t>Future Improvements</a:t>
            </a:r>
            <a:endParaRPr lang="en-US" sz="3000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5E3A9FB3-79EA-5904-D128-771067832E85}"/>
              </a:ext>
            </a:extLst>
          </p:cNvPr>
          <p:cNvSpPr txBox="1">
            <a:spLocks/>
          </p:cNvSpPr>
          <p:nvPr/>
        </p:nvSpPr>
        <p:spPr>
          <a:xfrm>
            <a:off x="6414052" y="1716488"/>
            <a:ext cx="4626987" cy="49213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Add support for payment integration like Stripe, PayPal</a:t>
            </a:r>
          </a:p>
          <a:p>
            <a:r>
              <a:rPr lang="en-US" sz="2400" dirty="0"/>
              <a:t>Implement real-time notifications using some features like Web Sockets for faster updates for the admin and for customers as well</a:t>
            </a:r>
          </a:p>
          <a:p>
            <a:r>
              <a:rPr lang="en-US" sz="2400" dirty="0"/>
              <a:t>Add multi-language support for international users</a:t>
            </a:r>
          </a:p>
          <a:p>
            <a:r>
              <a:rPr lang="en-US" sz="2400" dirty="0"/>
              <a:t>Improve performance under high load for peak hours</a:t>
            </a:r>
          </a:p>
          <a:p>
            <a:r>
              <a:rPr lang="en-US" sz="2400" dirty="0"/>
              <a:t>Include a customer feedback/rating system after order completion for the restaurant Burger Town.</a:t>
            </a:r>
          </a:p>
        </p:txBody>
      </p:sp>
    </p:spTree>
    <p:extLst>
      <p:ext uri="{BB962C8B-B14F-4D97-AF65-F5344CB8AC3E}">
        <p14:creationId xmlns:p14="http://schemas.microsoft.com/office/powerpoint/2010/main" val="112163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/>
      <p:bldP spid="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F515-F859-EA2C-3546-68E7AABF3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1863" y="1355719"/>
            <a:ext cx="10972800" cy="772587"/>
          </a:xfrm>
        </p:spPr>
        <p:txBody>
          <a:bodyPr>
            <a:noAutofit/>
          </a:bodyPr>
          <a:lstStyle/>
          <a:p>
            <a:r>
              <a:rPr lang="en-US" sz="5000" dirty="0"/>
              <a:t>THANK YOU!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DA94E1-61F5-511B-1402-96295CD1FF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b="1"/>
              <a:t>Riga Technical University</a:t>
            </a:r>
            <a:endParaRPr lang="en-US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B1E05D1-F54D-81F2-5139-BF3CDB6CD957}"/>
              </a:ext>
            </a:extLst>
          </p:cNvPr>
          <p:cNvSpPr txBox="1">
            <a:spLocks/>
          </p:cNvSpPr>
          <p:nvPr/>
        </p:nvSpPr>
        <p:spPr>
          <a:xfrm>
            <a:off x="4301706" y="4581152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r>
              <a:rPr lang="en-US" sz="3500" dirty="0"/>
              <a:t>Scan &amp; Check it!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ADA078-9A5C-9F4E-DEC9-EF3A1B6DDD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66" t="6314" r="13628" b="42485"/>
          <a:stretch/>
        </p:blipFill>
        <p:spPr>
          <a:xfrm>
            <a:off x="4966855" y="2369126"/>
            <a:ext cx="2182090" cy="207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7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B7A6C-A298-805F-AB1D-7D2EDC799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 and Motivation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98C761-645E-572E-92C8-D5E03EF45B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5B258-D0EC-F13F-7A8B-BC76B3E44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330365"/>
            <a:ext cx="10672119" cy="278912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/>
              <a:t>Problem Solved: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sz="2400" dirty="0"/>
              <a:t>Reduces wait time and increases efficiency in restaurants by enabling contactless ordering.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800" b="1" dirty="0"/>
              <a:t>Target Users: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sz="2400" dirty="0"/>
              <a:t>Restaurant customers, restaurant employees (wait staff), and restaurant managers.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800" b="1" dirty="0"/>
              <a:t>Relevance: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sz="2400" dirty="0"/>
              <a:t>Post-pandemic trends favor contactless service which enhances dining experience and operational control.	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4148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3D448-850E-F9CD-B62F-EDCDFB4DA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SDLC Methodology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F321F6-BFB4-80D4-1479-710AE9673E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FAD0DC8-EDE8-87FD-B657-6047E2014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243868"/>
            <a:ext cx="10672119" cy="2789129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b="1" dirty="0"/>
              <a:t>Model:</a:t>
            </a:r>
            <a:r>
              <a:rPr lang="en-US" sz="2400" dirty="0"/>
              <a:t> Agile SDLC </a:t>
            </a:r>
            <a:br>
              <a:rPr lang="en-US" sz="2400" dirty="0"/>
            </a:br>
            <a:r>
              <a:rPr lang="en-US" sz="2200" dirty="0"/>
              <a:t>	</a:t>
            </a:r>
            <a:r>
              <a:rPr lang="en-US" sz="2200" b="1" dirty="0"/>
              <a:t>Agile SDLC</a:t>
            </a:r>
            <a:r>
              <a:rPr lang="en-US" sz="2200" dirty="0"/>
              <a:t> is a software development model where work is done in small, repeatable steps (called sprints), allowing teams to build, test, and improve quickly.</a:t>
            </a:r>
            <a:br>
              <a:rPr lang="en-US" sz="2200" dirty="0"/>
            </a:br>
            <a:r>
              <a:rPr lang="en-US" sz="2200" dirty="0"/>
              <a:t>It mainly focuses on continuous feedback and flexibility to adapt to changing requirements.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200" b="1" dirty="0"/>
              <a:t>Why Agile?</a:t>
            </a:r>
            <a:endParaRPr lang="en-US" sz="2200" dirty="0"/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200" b="1" dirty="0"/>
              <a:t>Agile</a:t>
            </a:r>
            <a:r>
              <a:rPr lang="en-US" sz="2200" dirty="0"/>
              <a:t> was chosen for our project because it allows us to get </a:t>
            </a:r>
            <a:r>
              <a:rPr lang="en-US" sz="2200" b="1" dirty="0"/>
              <a:t>frequent feedback</a:t>
            </a:r>
            <a:r>
              <a:rPr lang="en-US" sz="2200" dirty="0"/>
              <a:t>, make </a:t>
            </a:r>
            <a:r>
              <a:rPr lang="en-US" sz="2200" b="1" dirty="0"/>
              <a:t>quick changes</a:t>
            </a:r>
            <a:r>
              <a:rPr lang="en-US" sz="2200" dirty="0"/>
              <a:t> based on the owner’s needs, and </a:t>
            </a:r>
            <a:r>
              <a:rPr lang="en-US" sz="2200" b="1" dirty="0"/>
              <a:t>add features step by step</a:t>
            </a:r>
            <a:r>
              <a:rPr lang="en-US" sz="2200" dirty="0"/>
              <a:t>, which helps improve the system continuously and meet the owner’s expectations.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969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91D34-6A8C-C12C-EE45-32A85D31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Requirements Gathering &amp; Analysis</a:t>
            </a:r>
            <a:endParaRPr lang="en-US" b="0" i="0" dirty="0">
              <a:solidFill>
                <a:schemeClr val="tx1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BBAF25-A227-C81A-3650-FC52E678CD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09599" y="6492875"/>
            <a:ext cx="3296356" cy="365125"/>
          </a:xfrm>
        </p:spPr>
        <p:txBody>
          <a:bodyPr/>
          <a:lstStyle/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8E4CCFB-8FF0-F44B-A51D-AAE839CC1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330366"/>
            <a:ext cx="10672119" cy="145377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Team 7 collected requirements by discussing with the restaurant owner (Praveen Krishnan), wait staff, and potential customers in person and observed how orders were placed and managed in a real restaurant setting.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</a:p>
          <a:p>
            <a:endParaRPr lang="en-US" sz="2400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EF1204E9-6ADB-1DDE-C0A7-32553E88C735}"/>
              </a:ext>
            </a:extLst>
          </p:cNvPr>
          <p:cNvSpPr txBox="1">
            <a:spLocks/>
          </p:cNvSpPr>
          <p:nvPr/>
        </p:nvSpPr>
        <p:spPr>
          <a:xfrm>
            <a:off x="905302" y="2634018"/>
            <a:ext cx="5190698" cy="35295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/>
              <a:t>Questions asked</a:t>
            </a:r>
            <a:r>
              <a:rPr lang="en-US" sz="2800" dirty="0"/>
              <a:t> </a:t>
            </a:r>
          </a:p>
          <a:p>
            <a:r>
              <a:rPr lang="en-US" dirty="0"/>
              <a:t>What problems do you face with the current ordering system?</a:t>
            </a:r>
          </a:p>
          <a:p>
            <a:r>
              <a:rPr lang="en-US" dirty="0"/>
              <a:t>Would you prefer the customers to order using their phones?</a:t>
            </a:r>
          </a:p>
          <a:p>
            <a:r>
              <a:rPr lang="en-US" dirty="0"/>
              <a:t>What kind of tools would make it easier for you to update the menu and keep track of customer orders in real time?</a:t>
            </a:r>
          </a:p>
          <a:p>
            <a:r>
              <a:rPr lang="en-US" dirty="0"/>
              <a:t>How can we make the ordering process easier for both staff and customers using a digital system?</a:t>
            </a:r>
          </a:p>
          <a:p>
            <a:endParaRPr lang="en-US" sz="2400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99B4C45-7EDD-CD5E-897E-D604ACFE9EA5}"/>
              </a:ext>
            </a:extLst>
          </p:cNvPr>
          <p:cNvSpPr txBox="1">
            <a:spLocks/>
          </p:cNvSpPr>
          <p:nvPr/>
        </p:nvSpPr>
        <p:spPr>
          <a:xfrm>
            <a:off x="6710356" y="2627461"/>
            <a:ext cx="5010589" cy="35295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/>
              <a:t>Assumptions Made</a:t>
            </a:r>
          </a:p>
          <a:p>
            <a:r>
              <a:rPr lang="en-US" dirty="0"/>
              <a:t>Customers have access to smartphones with internet connectivity.</a:t>
            </a:r>
          </a:p>
          <a:p>
            <a:r>
              <a:rPr lang="en-US" dirty="0"/>
              <a:t>The restaurant environment supports QR codes at each table and provides Wi-Fi.</a:t>
            </a:r>
          </a:p>
          <a:p>
            <a:r>
              <a:rPr lang="en-US" dirty="0"/>
              <a:t>Staff are open to using digital tools to manage orders.</a:t>
            </a:r>
          </a:p>
          <a:p>
            <a:r>
              <a:rPr lang="en-US" dirty="0"/>
              <a:t>Managers want real-time visibility into customer orders and system updates.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246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657B2-DFE8-DDCB-FBA4-402D2D5EF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Requirements Specification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D9C738-B1C0-E07A-2BB0-5F9679C85A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17714" y="6481248"/>
            <a:ext cx="3296356" cy="365125"/>
          </a:xfrm>
        </p:spPr>
        <p:txBody>
          <a:bodyPr/>
          <a:lstStyle/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E4C77436-BEDA-0E3F-414C-77282ECBA83F}"/>
              </a:ext>
            </a:extLst>
          </p:cNvPr>
          <p:cNvSpPr txBox="1">
            <a:spLocks/>
          </p:cNvSpPr>
          <p:nvPr/>
        </p:nvSpPr>
        <p:spPr>
          <a:xfrm>
            <a:off x="609601" y="1383693"/>
            <a:ext cx="4419600" cy="28405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/>
              <a:t>Functional Requirements</a:t>
            </a:r>
          </a:p>
          <a:p>
            <a:r>
              <a:rPr lang="en-US" dirty="0"/>
              <a:t>Customers can scan a QR code to view the digital menu.</a:t>
            </a:r>
          </a:p>
          <a:p>
            <a:r>
              <a:rPr lang="en-US" dirty="0"/>
              <a:t>They can select, modify, and place orders through their device.</a:t>
            </a:r>
          </a:p>
          <a:p>
            <a:r>
              <a:rPr lang="en-US" dirty="0"/>
              <a:t>Staff can update order statuses ("In Progress", "Ready", "Served").</a:t>
            </a:r>
          </a:p>
          <a:p>
            <a:r>
              <a:rPr lang="en-US" dirty="0"/>
              <a:t>Customers can track order status in real-time.</a:t>
            </a:r>
          </a:p>
          <a:p>
            <a:r>
              <a:rPr lang="en-US" dirty="0"/>
              <a:t>Admins can manage the menu and monitor all orders via a dashboard.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C899B2A-EA2B-670D-09E0-D371A97C6A23}"/>
              </a:ext>
            </a:extLst>
          </p:cNvPr>
          <p:cNvSpPr txBox="1">
            <a:spLocks/>
          </p:cNvSpPr>
          <p:nvPr/>
        </p:nvSpPr>
        <p:spPr>
          <a:xfrm>
            <a:off x="5890161" y="1363359"/>
            <a:ext cx="4782602" cy="28405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/>
              <a:t>Non-Functional Requirements</a:t>
            </a:r>
            <a:endParaRPr lang="en-US" sz="2800" dirty="0"/>
          </a:p>
          <a:p>
            <a:r>
              <a:rPr lang="en-US" b="1" dirty="0"/>
              <a:t>Usability:</a:t>
            </a:r>
            <a:r>
              <a:rPr lang="en-US" dirty="0"/>
              <a:t> The system should be easy to use for all types of users.</a:t>
            </a:r>
          </a:p>
          <a:p>
            <a:r>
              <a:rPr lang="en-US" b="1" dirty="0"/>
              <a:t>Performance:</a:t>
            </a:r>
            <a:r>
              <a:rPr lang="en-US" dirty="0"/>
              <a:t> The platform should load quickly and handle multiple orders at once without lag.</a:t>
            </a:r>
          </a:p>
          <a:p>
            <a:r>
              <a:rPr lang="en-US" b="1" dirty="0"/>
              <a:t>Reliability:</a:t>
            </a:r>
            <a:r>
              <a:rPr lang="en-US" dirty="0"/>
              <a:t> The system must work consistently without crashes or bugs.</a:t>
            </a:r>
          </a:p>
          <a:p>
            <a:r>
              <a:rPr lang="en-US" b="1" dirty="0"/>
              <a:t>Security:</a:t>
            </a:r>
            <a:r>
              <a:rPr lang="en-US" dirty="0"/>
              <a:t> Customer data and order information must be protected.</a:t>
            </a:r>
          </a:p>
          <a:p>
            <a:r>
              <a:rPr lang="en-US" b="1" dirty="0"/>
              <a:t>Responsiveness:</a:t>
            </a:r>
            <a:r>
              <a:rPr lang="en-US" dirty="0"/>
              <a:t> The UI should work smoothly across all devices (phones, tablets).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90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B599F8-44B6-B15A-52DF-50817EB9EC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AD306FC-8D5E-19E1-F909-E06F9764AE5B}"/>
              </a:ext>
            </a:extLst>
          </p:cNvPr>
          <p:cNvSpPr txBox="1">
            <a:spLocks/>
          </p:cNvSpPr>
          <p:nvPr/>
        </p:nvSpPr>
        <p:spPr>
          <a:xfrm>
            <a:off x="3446999" y="949021"/>
            <a:ext cx="6411376" cy="35372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2D6C3E-60F8-463C-2FAB-24E68DEB0C53}"/>
              </a:ext>
            </a:extLst>
          </p:cNvPr>
          <p:cNvSpPr txBox="1"/>
          <p:nvPr/>
        </p:nvSpPr>
        <p:spPr>
          <a:xfrm>
            <a:off x="1054100" y="991003"/>
            <a:ext cx="10364788" cy="5214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500" dirty="0"/>
              <a:t>These Functional and Non-functional requirements helped us (Team 7):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b="1" dirty="0"/>
              <a:t>Design user-friendly interfaces</a:t>
            </a:r>
            <a:r>
              <a:rPr lang="en-US" sz="2500" dirty="0"/>
              <a:t> for customers, restaurant staff, and admins.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Use </a:t>
            </a:r>
            <a:r>
              <a:rPr lang="en-US" sz="2500" b="1" dirty="0"/>
              <a:t>responsive design</a:t>
            </a:r>
            <a:r>
              <a:rPr lang="en-US" sz="2500" dirty="0"/>
              <a:t> so the site works on all screen sizes, phones, tablets,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Focus on </a:t>
            </a:r>
            <a:r>
              <a:rPr lang="en-US" sz="2500" b="1" dirty="0"/>
              <a:t>fast and secure features</a:t>
            </a:r>
            <a:r>
              <a:rPr lang="en-US" sz="2500" dirty="0"/>
              <a:t>, like order tracking and real-time updates.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500" dirty="0"/>
              <a:t>Implement </a:t>
            </a:r>
            <a:r>
              <a:rPr lang="en-US" sz="2500" b="1" dirty="0"/>
              <a:t>modular components</a:t>
            </a:r>
            <a:r>
              <a:rPr lang="en-US" sz="2500" dirty="0"/>
              <a:t>, making it easier to upgrade or add features later.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A1C4A8FE-5B53-F164-860A-B8524049F739}"/>
              </a:ext>
            </a:extLst>
          </p:cNvPr>
          <p:cNvSpPr txBox="1">
            <a:spLocks/>
          </p:cNvSpPr>
          <p:nvPr/>
        </p:nvSpPr>
        <p:spPr>
          <a:xfrm>
            <a:off x="609599" y="259005"/>
            <a:ext cx="7912099" cy="28405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" b="1" dirty="0">
                <a:solidFill>
                  <a:schemeClr val="tx1"/>
                </a:solidFill>
                <a:latin typeface="Open Sans" panose="020B0606030504020204" pitchFamily="34" charset="0"/>
              </a:rPr>
              <a:t>28</a:t>
            </a:r>
          </a:p>
          <a:p>
            <a:pPr marL="0" indent="0" algn="ctr">
              <a:buNone/>
            </a:pPr>
            <a:endParaRPr lang="en-US" sz="200" b="1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96D7266-DD31-EBEB-E0A1-8DBDB7A5056E}"/>
              </a:ext>
            </a:extLst>
          </p:cNvPr>
          <p:cNvSpPr txBox="1">
            <a:spLocks/>
          </p:cNvSpPr>
          <p:nvPr/>
        </p:nvSpPr>
        <p:spPr>
          <a:xfrm>
            <a:off x="446088" y="265942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r>
              <a:rPr lang="en-US" sz="3000" dirty="0"/>
              <a:t>Development guided by requirements </a:t>
            </a:r>
          </a:p>
        </p:txBody>
      </p:sp>
    </p:spTree>
    <p:extLst>
      <p:ext uri="{BB962C8B-B14F-4D97-AF65-F5344CB8AC3E}">
        <p14:creationId xmlns:p14="http://schemas.microsoft.com/office/powerpoint/2010/main" val="296858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2323-9A24-AC3D-3ACF-95732BFA1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1" y="94940"/>
            <a:ext cx="10972800" cy="772587"/>
          </a:xfrm>
        </p:spPr>
        <p:txBody>
          <a:bodyPr/>
          <a:lstStyle/>
          <a:p>
            <a:r>
              <a:rPr lang="en-US" dirty="0"/>
              <a:t>System and Software Design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71C7DC-8A5D-09F3-D593-49691B3F0C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09599" y="6397935"/>
            <a:ext cx="3296356" cy="365125"/>
          </a:xfrm>
        </p:spPr>
        <p:txBody>
          <a:bodyPr/>
          <a:lstStyle/>
          <a:p>
            <a:r>
              <a:rPr lang="lv-LV" dirty="0"/>
              <a:t>Riga </a:t>
            </a:r>
            <a:r>
              <a:rPr lang="lv-LV" dirty="0" err="1"/>
              <a:t>Technical</a:t>
            </a:r>
            <a:r>
              <a:rPr lang="lv-LV" dirty="0"/>
              <a:t> </a:t>
            </a:r>
            <a:r>
              <a:rPr lang="lv-LV" dirty="0" err="1"/>
              <a:t>University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FC7DDC-EA73-C367-808A-1412FAA05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51" y="1580015"/>
            <a:ext cx="11963401" cy="50421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200" b="1" dirty="0"/>
              <a:t>Modular Architecture </a:t>
            </a:r>
          </a:p>
          <a:p>
            <a:pPr marL="0" indent="0">
              <a:buNone/>
            </a:pPr>
            <a:r>
              <a:rPr lang="en-US" sz="2200" dirty="0"/>
              <a:t>The system was divided into three main modules such as </a:t>
            </a:r>
            <a:r>
              <a:rPr lang="en-US" sz="2200" b="1" dirty="0"/>
              <a:t>Customer Interface, Staff Dashboard, and Admin Panel</a:t>
            </a:r>
            <a:r>
              <a:rPr lang="en-US" sz="2200" dirty="0"/>
              <a:t> to make sure the separation of concerns and easier maintenance.</a:t>
            </a:r>
          </a:p>
          <a:p>
            <a:pPr marL="0" indent="0" algn="ctr">
              <a:buNone/>
            </a:pPr>
            <a:r>
              <a:rPr lang="en-US" sz="2200" b="1" dirty="0"/>
              <a:t>QR Code Integration</a:t>
            </a:r>
          </a:p>
          <a:p>
            <a:pPr marL="0" indent="0">
              <a:buNone/>
            </a:pPr>
            <a:r>
              <a:rPr lang="en-US" sz="2200" dirty="0"/>
              <a:t>Decided to use dynamic QR codes that redirect users to a restaurant website</a:t>
            </a:r>
            <a:br>
              <a:rPr lang="en-US" sz="2200" dirty="0"/>
            </a:br>
            <a:endParaRPr lang="en-US" sz="2200" dirty="0"/>
          </a:p>
          <a:p>
            <a:pPr marL="0" indent="0" algn="ctr">
              <a:buNone/>
            </a:pPr>
            <a:r>
              <a:rPr lang="en-US" sz="2200" b="1" dirty="0"/>
              <a:t>Real-Time Updates </a:t>
            </a:r>
          </a:p>
          <a:p>
            <a:pPr marL="0" indent="0">
              <a:buNone/>
            </a:pPr>
            <a:r>
              <a:rPr lang="en-US" sz="2200" dirty="0"/>
              <a:t>Used a status tracking system for real-time updates of order status for both staff and customers.</a:t>
            </a:r>
          </a:p>
          <a:p>
            <a:pPr marL="0" indent="0" algn="ctr">
              <a:buNone/>
            </a:pPr>
            <a:r>
              <a:rPr lang="en-US" sz="2200" b="1" dirty="0"/>
              <a:t>Responsive Design</a:t>
            </a:r>
          </a:p>
          <a:p>
            <a:pPr marL="0" indent="0">
              <a:buNone/>
            </a:pPr>
            <a:r>
              <a:rPr lang="en-US" sz="2200" dirty="0"/>
              <a:t>Chose a mobile-first approach since most users would access the system via smartphones.</a:t>
            </a:r>
          </a:p>
          <a:p>
            <a:endParaRPr lang="en-US" sz="22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C7661B-5BB2-E1D1-E772-04B5C83F2015}"/>
              </a:ext>
            </a:extLst>
          </p:cNvPr>
          <p:cNvSpPr txBox="1">
            <a:spLocks/>
          </p:cNvSpPr>
          <p:nvPr/>
        </p:nvSpPr>
        <p:spPr>
          <a:xfrm>
            <a:off x="476251" y="867527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r>
              <a:rPr lang="en-US" sz="3000" dirty="0"/>
              <a:t>Key Design Decisions</a:t>
            </a:r>
          </a:p>
        </p:txBody>
      </p:sp>
    </p:spTree>
    <p:extLst>
      <p:ext uri="{BB962C8B-B14F-4D97-AF65-F5344CB8AC3E}">
        <p14:creationId xmlns:p14="http://schemas.microsoft.com/office/powerpoint/2010/main" val="2174858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uiExpand="1" build="p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9C9CC1-2629-8145-5B88-2B06484149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7054671-E984-E664-66D9-6DAF8030337D}"/>
              </a:ext>
            </a:extLst>
          </p:cNvPr>
          <p:cNvSpPr txBox="1">
            <a:spLocks/>
          </p:cNvSpPr>
          <p:nvPr/>
        </p:nvSpPr>
        <p:spPr>
          <a:xfrm>
            <a:off x="323850" y="321732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r>
              <a:rPr lang="en-US" sz="3000" dirty="0"/>
              <a:t>Design Alternatives Considered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A95077D-F663-EF27-7058-AA38AF260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230623"/>
            <a:ext cx="5873750" cy="5042120"/>
          </a:xfrm>
        </p:spPr>
        <p:txBody>
          <a:bodyPr>
            <a:normAutofit/>
          </a:bodyPr>
          <a:lstStyle/>
          <a:p>
            <a:r>
              <a:rPr lang="en-US" sz="2200" dirty="0"/>
              <a:t>Initially considered using one </a:t>
            </a:r>
            <a:r>
              <a:rPr lang="en-US" sz="2200" b="1" dirty="0"/>
              <a:t>static URL </a:t>
            </a:r>
            <a:r>
              <a:rPr lang="en-US" sz="2200" dirty="0"/>
              <a:t>for all tables with customers manually entering their table number, but we switched to </a:t>
            </a:r>
            <a:r>
              <a:rPr lang="en-US" sz="2200" b="1" dirty="0"/>
              <a:t>dynamic QR </a:t>
            </a:r>
            <a:r>
              <a:rPr lang="en-US" sz="2200" dirty="0"/>
              <a:t>codes per table to reduce errors and simplify the customer experience.</a:t>
            </a:r>
          </a:p>
          <a:p>
            <a:r>
              <a:rPr lang="en-US" sz="2200" dirty="0"/>
              <a:t>Considered using a native mobile app but opted for a </a:t>
            </a:r>
            <a:r>
              <a:rPr lang="en-US" sz="2200" b="1" dirty="0"/>
              <a:t>web-based system </a:t>
            </a:r>
            <a:r>
              <a:rPr lang="en-US" sz="2200" dirty="0"/>
              <a:t>to make it accessible without requiring downloads.</a:t>
            </a:r>
          </a:p>
          <a:p>
            <a:r>
              <a:rPr lang="en-US" sz="2200" dirty="0"/>
              <a:t>Explored integrating external order management systems, but developing a custom order tracker gave the team 7 more control and flexibility.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8D9F171-CC13-5CFB-423D-1FAC22DF3FE4}"/>
              </a:ext>
            </a:extLst>
          </p:cNvPr>
          <p:cNvSpPr txBox="1">
            <a:spLocks/>
          </p:cNvSpPr>
          <p:nvPr/>
        </p:nvSpPr>
        <p:spPr>
          <a:xfrm>
            <a:off x="6907239" y="1224117"/>
            <a:ext cx="46863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ctr"/>
            <a:r>
              <a:rPr lang="en-US" sz="3000" dirty="0"/>
              <a:t>UML/class diagrams</a:t>
            </a:r>
          </a:p>
        </p:txBody>
      </p:sp>
      <p:pic>
        <p:nvPicPr>
          <p:cNvPr id="9" name="Picture 8" descr="A diagram of a server&#10;&#10;AI-generated content may be incorrect.">
            <a:extLst>
              <a:ext uri="{FF2B5EF4-FFF2-40B4-BE49-F238E27FC236}">
                <a16:creationId xmlns:a16="http://schemas.microsoft.com/office/drawing/2014/main" id="{5A341080-0DAA-DA20-436D-3288BB152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195" y="321732"/>
            <a:ext cx="6272109" cy="6314204"/>
          </a:xfrm>
          <a:prstGeom prst="rect">
            <a:avLst/>
          </a:prstGeom>
        </p:spPr>
      </p:pic>
      <p:pic>
        <p:nvPicPr>
          <p:cNvPr id="11" name="Picture 10" descr="A diagram of a server&#10;&#10;AI-generated content may be incorrect.">
            <a:extLst>
              <a:ext uri="{FF2B5EF4-FFF2-40B4-BE49-F238E27FC236}">
                <a16:creationId xmlns:a16="http://schemas.microsoft.com/office/drawing/2014/main" id="{E92DB5FA-C836-EC8D-99C7-9EA19D12E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093" y="2126502"/>
            <a:ext cx="4113556" cy="4141164"/>
          </a:xfrm>
          <a:prstGeom prst="rect">
            <a:avLst/>
          </a:prstGeom>
          <a:ln w="25400">
            <a:solidFill>
              <a:schemeClr val="accent1">
                <a:shade val="95000"/>
                <a:satMod val="10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6576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666 -0.01112 L 0.30651 0.00856 C 0.36172 0.01064 0.33776 0.00625 0.31393 0.00185 " pathEditMode="relative" ptsTypes="AAA">
                                      <p:cBhvr>
                                        <p:cTn id="3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D0570-15E4-BD74-5777-1022FA43F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Implementation Phase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A7EBBA-C1E1-20E5-5B90-C9298D5D7B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lv-LV"/>
              <a:t>Riga Technical University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555373A-5A0F-6C84-EAF8-285FC84010B5}"/>
              </a:ext>
            </a:extLst>
          </p:cNvPr>
          <p:cNvSpPr txBox="1">
            <a:spLocks/>
          </p:cNvSpPr>
          <p:nvPr/>
        </p:nvSpPr>
        <p:spPr>
          <a:xfrm>
            <a:off x="812800" y="1225855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l">
              <a:lnSpc>
                <a:spcPts val="1500"/>
              </a:lnSpc>
            </a:pPr>
            <a:r>
              <a:rPr lang="en-US" sz="280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Technologies used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F02146C-D2A6-321D-1F50-12F844BD6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8" y="1924403"/>
            <a:ext cx="5486401" cy="4456863"/>
          </a:xfrm>
        </p:spPr>
        <p:txBody>
          <a:bodyPr>
            <a:normAutofit/>
          </a:bodyPr>
          <a:lstStyle/>
          <a:p>
            <a:r>
              <a:rPr lang="en-US" sz="2000" b="1" dirty="0"/>
              <a:t>Front-End:</a:t>
            </a:r>
            <a:r>
              <a:rPr lang="en-US" sz="2000" dirty="0"/>
              <a:t> React.js and Tailwind CSS  for building responsive and interactive user interfaces.</a:t>
            </a:r>
          </a:p>
          <a:p>
            <a:r>
              <a:rPr lang="en-US" sz="2000" b="1" dirty="0"/>
              <a:t>Back-End:</a:t>
            </a:r>
            <a:r>
              <a:rPr lang="en-US" sz="2000" dirty="0"/>
              <a:t> Node.js and Express.js  for handling APIs, order processing, and data communication.</a:t>
            </a:r>
          </a:p>
          <a:p>
            <a:r>
              <a:rPr lang="en-US" sz="2000" b="1" dirty="0"/>
              <a:t>Database:</a:t>
            </a:r>
            <a:r>
              <a:rPr lang="en-US" sz="2000" dirty="0"/>
              <a:t> MongoDB to store order details, menu items, and user data.</a:t>
            </a:r>
          </a:p>
          <a:p>
            <a:r>
              <a:rPr lang="en-US" sz="2000" b="1" dirty="0"/>
              <a:t>QR Code Generator:</a:t>
            </a:r>
            <a:r>
              <a:rPr lang="en-US" sz="2000" dirty="0"/>
              <a:t> ORFY for Dynamic QR code to redirect to a restaurant website.</a:t>
            </a:r>
          </a:p>
          <a:p>
            <a:r>
              <a:rPr lang="en-US" sz="2000" b="1" dirty="0"/>
              <a:t>Version Control:</a:t>
            </a:r>
            <a:r>
              <a:rPr lang="en-US" sz="2000" dirty="0"/>
              <a:t> Git &amp; GitHub for code collaboration and version management.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39E011F-634D-733C-79FC-85BB26DABFC1}"/>
              </a:ext>
            </a:extLst>
          </p:cNvPr>
          <p:cNvSpPr txBox="1">
            <a:spLocks/>
          </p:cNvSpPr>
          <p:nvPr/>
        </p:nvSpPr>
        <p:spPr>
          <a:xfrm>
            <a:off x="7349686" y="1225854"/>
            <a:ext cx="10972800" cy="772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accent1"/>
                </a:solidFill>
                <a:latin typeface="Arial" panose="020B0604020202020204"/>
                <a:ea typeface="+mj-ea"/>
                <a:cs typeface="Arial" panose="020B0604020202020204"/>
              </a:defRPr>
            </a:lvl1pPr>
          </a:lstStyle>
          <a:p>
            <a:pPr algn="l">
              <a:lnSpc>
                <a:spcPts val="1500"/>
              </a:lnSpc>
            </a:pPr>
            <a:r>
              <a:rPr lang="en-US" sz="2800" i="0" dirty="0">
                <a:solidFill>
                  <a:schemeClr val="tx1"/>
                </a:solidFill>
                <a:effectLst/>
                <a:latin typeface="Open Sans" panose="020B0606030504020204" pitchFamily="34" charset="0"/>
              </a:rPr>
              <a:t>Code Organization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C12F413-DFEA-9015-189E-2C50BF560B88}"/>
              </a:ext>
            </a:extLst>
          </p:cNvPr>
          <p:cNvSpPr txBox="1">
            <a:spLocks/>
          </p:cNvSpPr>
          <p:nvPr/>
        </p:nvSpPr>
        <p:spPr>
          <a:xfrm>
            <a:off x="7165242" y="1823902"/>
            <a:ext cx="4213958" cy="4456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SzPct val="75000"/>
              <a:buFont typeface="Arial" panose="020B0604020202020204"/>
              <a:buChar char="–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buSzPct val="50000"/>
              <a:buFont typeface="Wingdings" panose="05000000000000000000" pitchFamily="2" charset="2"/>
              <a:buChar char="§"/>
              <a:defRPr sz="1400" kern="1200">
                <a:solidFill>
                  <a:schemeClr val="accent1"/>
                </a:solidFill>
                <a:latin typeface="Arial" panose="020B0604020202020204"/>
                <a:ea typeface="+mn-ea"/>
                <a:cs typeface="Arial" panose="020B0604020202020204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The code</a:t>
            </a:r>
            <a:r>
              <a:rPr lang="en-US" sz="2000" dirty="0"/>
              <a:t> was organized into </a:t>
            </a:r>
            <a:r>
              <a:rPr lang="en-US" sz="2000" b="1" dirty="0"/>
              <a:t>modular folders</a:t>
            </a:r>
            <a:r>
              <a:rPr lang="en-US" sz="20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client/ -- front-end code (React components, pages, styles)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server/ --  back-end code (API routes, database models, business logic)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shared/ -- shared utilities like validation functions and constants</a:t>
            </a:r>
          </a:p>
          <a:p>
            <a:pPr marL="0" indent="0" algn="ctr">
              <a:buNone/>
            </a:pPr>
            <a:r>
              <a:rPr lang="en-US" sz="2000" dirty="0"/>
              <a:t>Followed </a:t>
            </a:r>
            <a:r>
              <a:rPr lang="en-US" sz="2000" b="1" dirty="0"/>
              <a:t>naming conventions</a:t>
            </a:r>
            <a:r>
              <a:rPr lang="en-US" sz="2000" dirty="0"/>
              <a:t> and used comments for clarity and maintainability.</a:t>
            </a:r>
          </a:p>
        </p:txBody>
      </p:sp>
    </p:spTree>
    <p:extLst>
      <p:ext uri="{BB962C8B-B14F-4D97-AF65-F5344CB8AC3E}">
        <p14:creationId xmlns:p14="http://schemas.microsoft.com/office/powerpoint/2010/main" val="1323605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 build="p"/>
      <p:bldP spid="7" grpId="0"/>
    </p:bldLst>
  </p:timing>
</p:sld>
</file>

<file path=ppt/theme/theme1.xml><?xml version="1.0" encoding="utf-8"?>
<a:theme xmlns:a="http://schemas.openxmlformats.org/drawingml/2006/main" name="L_Ekspresis_PPT_pamatne">
  <a:themeElements>
    <a:clrScheme name="Custom 6">
      <a:dk1>
        <a:srgbClr val="005551"/>
      </a:dk1>
      <a:lt1>
        <a:srgbClr val="FFFFFF"/>
      </a:lt1>
      <a:dk2>
        <a:srgbClr val="005551"/>
      </a:dk2>
      <a:lt2>
        <a:srgbClr val="FFFFFF"/>
      </a:lt2>
      <a:accent1>
        <a:srgbClr val="005551"/>
      </a:accent1>
      <a:accent2>
        <a:srgbClr val="BDCF3C"/>
      </a:accent2>
      <a:accent3>
        <a:srgbClr val="B72E91"/>
      </a:accent3>
      <a:accent4>
        <a:srgbClr val="27C4A6"/>
      </a:accent4>
      <a:accent5>
        <a:srgbClr val="FFC832"/>
      </a:accent5>
      <a:accent6>
        <a:srgbClr val="00B9F1"/>
      </a:accent6>
      <a:hlink>
        <a:srgbClr val="8B5BA4"/>
      </a:hlink>
      <a:folHlink>
        <a:srgbClr val="BFBFB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L_Ekspresis_PPT_pamatne.potx</Template>
  <TotalTime>488</TotalTime>
  <Words>1720</Words>
  <Application>Microsoft Macintosh PowerPoint</Application>
  <PresentationFormat>Widescreen</PresentationFormat>
  <Paragraphs>175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Open Sans</vt:lpstr>
      <vt:lpstr>Wingdings</vt:lpstr>
      <vt:lpstr>L_Ekspresis_PPT_pamatne</vt:lpstr>
      <vt:lpstr>Burger Town – Smart QR code  Ordering System</vt:lpstr>
      <vt:lpstr>Project Overview and Motivation</vt:lpstr>
      <vt:lpstr>SDLC Methodology</vt:lpstr>
      <vt:lpstr>Requirements Gathering &amp; Analysis</vt:lpstr>
      <vt:lpstr>Software Requirements Specification</vt:lpstr>
      <vt:lpstr>PowerPoint Presentation</vt:lpstr>
      <vt:lpstr>System and Software Design</vt:lpstr>
      <vt:lpstr>PowerPoint Presentation</vt:lpstr>
      <vt:lpstr>Implementation Phase</vt:lpstr>
      <vt:lpstr>Teamwork approach</vt:lpstr>
      <vt:lpstr>Testing Strategy</vt:lpstr>
      <vt:lpstr>Test Results and Validation</vt:lpstr>
      <vt:lpstr>Process Reflection and Lessons Learned</vt:lpstr>
      <vt:lpstr>Demo Overview</vt:lpstr>
      <vt:lpstr>Conclusion and Future Work</vt:lpstr>
      <vt:lpstr>THANK YOU!</vt:lpstr>
    </vt:vector>
  </TitlesOfParts>
  <Company>ESM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JZ</dc:creator>
  <cp:lastModifiedBy>Sujai Shanmugam</cp:lastModifiedBy>
  <cp:revision>379</cp:revision>
  <dcterms:created xsi:type="dcterms:W3CDTF">2015-01-14T08:45:00Z</dcterms:created>
  <dcterms:modified xsi:type="dcterms:W3CDTF">2025-05-24T10:15:33Z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630ABE94DC4E4EFEB185DFBC97F690B9_12</vt:lpwstr>
  </property>
  <property fmtid="{D5CDD505-2E9C-101B-9397-08002B2CF9AE}" pid="3" name="KSOProductBuildVer">
    <vt:lpwstr>2057-12.2.0.20348</vt:lpwstr>
  </property>
</Properties>
</file>